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87" r:id="rId3"/>
    <p:sldId id="327" r:id="rId4"/>
    <p:sldId id="291" r:id="rId5"/>
    <p:sldId id="341" r:id="rId6"/>
    <p:sldId id="292" r:id="rId7"/>
    <p:sldId id="299" r:id="rId8"/>
    <p:sldId id="300" r:id="rId9"/>
    <p:sldId id="342" r:id="rId10"/>
    <p:sldId id="301" r:id="rId11"/>
    <p:sldId id="302" r:id="rId12"/>
    <p:sldId id="337" r:id="rId13"/>
    <p:sldId id="326" r:id="rId14"/>
    <p:sldId id="345" r:id="rId15"/>
    <p:sldId id="344" r:id="rId16"/>
    <p:sldId id="258" r:id="rId17"/>
    <p:sldId id="257" r:id="rId18"/>
    <p:sldId id="281" r:id="rId19"/>
    <p:sldId id="279" r:id="rId20"/>
    <p:sldId id="333" r:id="rId21"/>
    <p:sldId id="328" r:id="rId22"/>
    <p:sldId id="330" r:id="rId23"/>
    <p:sldId id="266" r:id="rId24"/>
    <p:sldId id="283" r:id="rId25"/>
    <p:sldId id="284" r:id="rId26"/>
    <p:sldId id="264" r:id="rId27"/>
    <p:sldId id="268" r:id="rId28"/>
    <p:sldId id="331" r:id="rId29"/>
    <p:sldId id="272" r:id="rId30"/>
    <p:sldId id="273" r:id="rId31"/>
    <p:sldId id="332" r:id="rId32"/>
    <p:sldId id="271" r:id="rId33"/>
    <p:sldId id="277" r:id="rId34"/>
    <p:sldId id="334" r:id="rId35"/>
    <p:sldId id="276" r:id="rId36"/>
    <p:sldId id="335" r:id="rId37"/>
    <p:sldId id="314" r:id="rId38"/>
    <p:sldId id="308" r:id="rId39"/>
    <p:sldId id="307" r:id="rId40"/>
    <p:sldId id="303" r:id="rId41"/>
    <p:sldId id="295" r:id="rId42"/>
    <p:sldId id="312" r:id="rId43"/>
    <p:sldId id="310" r:id="rId44"/>
    <p:sldId id="309" r:id="rId45"/>
    <p:sldId id="296" r:id="rId46"/>
    <p:sldId id="297" r:id="rId47"/>
    <p:sldId id="298" r:id="rId48"/>
    <p:sldId id="313" r:id="rId49"/>
    <p:sldId id="338" r:id="rId50"/>
    <p:sldId id="293" r:id="rId51"/>
    <p:sldId id="285" r:id="rId52"/>
    <p:sldId id="280" r:id="rId53"/>
    <p:sldId id="261" r:id="rId54"/>
    <p:sldId id="339" r:id="rId55"/>
    <p:sldId id="278" r:id="rId56"/>
    <p:sldId id="340" r:id="rId57"/>
    <p:sldId id="346" r:id="rId58"/>
    <p:sldId id="336" r:id="rId59"/>
    <p:sldId id="34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August 5, 2016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  <a:cs typeface="Arial" panose="020B0604020202020204" pitchFamily="34" charset="0"/>
              </a:rPr>
              <a:t>V ognisko ASF w Polsce </a:t>
            </a:r>
            <a:r>
              <a:rPr lang="pl-PL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dirty="0" smtClean="0">
                <a:latin typeface="+mn-lt"/>
                <a:cs typeface="Arial" panose="020B0604020202020204" pitchFamily="34" charset="0"/>
              </a:rPr>
            </a:br>
            <a:r>
              <a:rPr lang="pl-PL" dirty="0" smtClean="0">
                <a:latin typeface="+mn-lt"/>
                <a:cs typeface="Arial" panose="020B0604020202020204" pitchFamily="34" charset="0"/>
              </a:rPr>
              <a:t>Rębiszewo-Studzianki</a:t>
            </a:r>
            <a:br>
              <a:rPr lang="pl-PL" dirty="0" smtClean="0">
                <a:latin typeface="+mn-lt"/>
                <a:cs typeface="Arial" panose="020B0604020202020204" pitchFamily="34" charset="0"/>
              </a:rPr>
            </a:br>
            <a:r>
              <a:rPr lang="pl-PL" dirty="0" smtClean="0">
                <a:latin typeface="+mn-lt"/>
                <a:cs typeface="Arial" panose="020B0604020202020204" pitchFamily="34" charset="0"/>
              </a:rPr>
              <a:t>powiat Wysokie Mazowieckie</a:t>
            </a:r>
            <a:br>
              <a:rPr lang="pl-PL" dirty="0" smtClean="0">
                <a:latin typeface="+mn-lt"/>
                <a:cs typeface="Arial" panose="020B0604020202020204" pitchFamily="34" charset="0"/>
              </a:rPr>
            </a:br>
            <a:r>
              <a:rPr lang="pl-PL" dirty="0" smtClean="0">
                <a:latin typeface="+mn-lt"/>
                <a:cs typeface="Arial" panose="020B0604020202020204" pitchFamily="34" charset="0"/>
              </a:rPr>
              <a:t>1.08.2016 r.</a:t>
            </a:r>
            <a:r>
              <a:rPr lang="pl-PL" dirty="0">
                <a:latin typeface="+mn-lt"/>
                <a:cs typeface="Arial" panose="020B0604020202020204" pitchFamily="34" charset="0"/>
              </a:rPr>
              <a:t/>
            </a:r>
            <a:br>
              <a:rPr lang="pl-PL" dirty="0">
                <a:latin typeface="+mn-lt"/>
                <a:cs typeface="Arial" panose="020B0604020202020204" pitchFamily="34" charset="0"/>
              </a:rPr>
            </a:br>
            <a:r>
              <a:rPr lang="pl-PL" dirty="0" smtClean="0">
                <a:latin typeface="+mn-lt"/>
                <a:cs typeface="Arial" panose="020B0604020202020204" pitchFamily="34" charset="0"/>
              </a:rPr>
              <a:t>ANALIZA EPIDEMIOLOGICZNA</a:t>
            </a:r>
            <a:endParaRPr lang="pl-PL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899592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4"/>
          <p:cNvSpPr txBox="1">
            <a:spLocks/>
          </p:cNvSpPr>
          <p:nvPr/>
        </p:nvSpPr>
        <p:spPr>
          <a:xfrm>
            <a:off x="539949" y="4547768"/>
            <a:ext cx="8352928" cy="1113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Zygmunt </a:t>
            </a:r>
            <a:r>
              <a:rPr kumimoji="0" lang="pl-P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Pejsak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, Włodzimierz Skorupski, Krzysztof Niemczuk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anose="020B0604020202020204" pitchFamily="34" charset="0"/>
              </a:rPr>
              <a:t>PAŃSTWOWY INSTYTUT WETERYNARYJNY - PAŃSTWOWY INSTYTUT BADAWCZY W PUŁAWACH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6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GŁÓWNY  INSPEKTORAT WETERYNARII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39552" y="116632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31.07.2016 r. (niedziela, rano). Właściciel powiadamia lekarza „A” o padnięciu dwóch loch.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31.07.2016 r. (niedziela, wieczór). Lek. Wet. jedzie do chlewni i dowiaduje się, że padły kolejne 2 lochy.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Podejmuje poważne podejrzenie ASF i prosi o   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interwencję inspekcję weterynaryjną. 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Tego samego wieczoru do chlewni przyjeżdża 2 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inspektorów, dokonują przeglądu, wykonują badania 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sekcyjne (zmiany jak wcześniej); </a:t>
            </a:r>
          </a:p>
          <a:p>
            <a:pPr algn="just"/>
            <a:r>
              <a:rPr lang="pl-PL" sz="2600" dirty="0"/>
              <a:t> </a:t>
            </a:r>
            <a:r>
              <a:rPr lang="pl-PL" sz="2600" dirty="0" smtClean="0"/>
              <a:t>   brak    wyraźnej wybroczynowości.</a:t>
            </a:r>
          </a:p>
          <a:p>
            <a:pPr algn="just"/>
            <a:endParaRPr lang="pl-PL" sz="2600" dirty="0" smtClean="0"/>
          </a:p>
          <a:p>
            <a:pPr algn="just"/>
            <a:r>
              <a:rPr lang="pl-PL" sz="2600" dirty="0" smtClean="0"/>
              <a:t>Inspektorzy pobierają próbki. </a:t>
            </a:r>
          </a:p>
          <a:p>
            <a:pPr algn="just"/>
            <a:r>
              <a:rPr lang="pl-PL" sz="2600" smtClean="0"/>
              <a:t>Wprowadzają rygory </a:t>
            </a:r>
            <a:r>
              <a:rPr lang="pl-PL" sz="2600" dirty="0" smtClean="0"/>
              <a:t>związane z podejrzeniem ASF.</a:t>
            </a:r>
          </a:p>
        </p:txBody>
      </p:sp>
    </p:spTree>
    <p:extLst>
      <p:ext uri="{BB962C8B-B14F-4D97-AF65-F5344CB8AC3E}">
        <p14:creationId xmlns:p14="http://schemas.microsoft.com/office/powerpoint/2010/main" val="24233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39552" y="620688"/>
            <a:ext cx="82089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1.08.2016 r. (poniedziałek). O godzinie 8:30 próbki pobrane 29.07. i 31.07. docierają do Puław.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600" dirty="0"/>
          </a:p>
          <a:p>
            <a:pPr algn="just"/>
            <a:endParaRPr lang="pl-PL" sz="2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O godzinie 14:00 </a:t>
            </a:r>
            <a:r>
              <a:rPr lang="pl-PL" sz="2600" dirty="0" err="1" smtClean="0"/>
              <a:t>PIWet</a:t>
            </a:r>
            <a:r>
              <a:rPr lang="pl-PL" sz="2600" dirty="0" smtClean="0"/>
              <a:t>-PIB powiadamia GLW o laboratoryjnym stwierdzeniu ASF (PCR i ELISA).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2.08.2016. Do „akcji” wkracza GLW.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600" dirty="0" smtClean="0"/>
              <a:t>3.08.2016. Likwidacja ogniska. Pobranie próbek do badań od zabijanych świń (32). (13 PCR +; wszystkie ELISA -)</a:t>
            </a:r>
          </a:p>
        </p:txBody>
      </p:sp>
    </p:spTree>
    <p:extLst>
      <p:ext uri="{BB962C8B-B14F-4D97-AF65-F5344CB8AC3E}">
        <p14:creationId xmlns:p14="http://schemas.microsoft.com/office/powerpoint/2010/main" val="7815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287722" y="908720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600" dirty="0" smtClean="0"/>
              <a:t>Analizując sekwencję wszystkich zdarzeń należy założyć, że od zakażenia stada (wprowadzenia ASFV do stada) do rozpoznania ASF minęło co najmniej  12 dni.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600" dirty="0" smtClean="0"/>
              <a:t>Stado było „aktywne” (mogło być źródłem ASFV dla innych stad) przez 12 dni.</a:t>
            </a:r>
          </a:p>
        </p:txBody>
      </p:sp>
    </p:spTree>
    <p:extLst>
      <p:ext uri="{BB962C8B-B14F-4D97-AF65-F5344CB8AC3E}">
        <p14:creationId xmlns:p14="http://schemas.microsoft.com/office/powerpoint/2010/main" val="36063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95536" y="836712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LOKALIZACJA GOSPODARSTWA</a:t>
            </a:r>
          </a:p>
          <a:p>
            <a:pPr algn="ctr"/>
            <a:endParaRPr lang="pl-PL" sz="4000" dirty="0" smtClean="0"/>
          </a:p>
          <a:p>
            <a:pPr algn="ctr"/>
            <a:endParaRPr lang="pl-PL" sz="4000" dirty="0"/>
          </a:p>
          <a:p>
            <a:pPr algn="ctr"/>
            <a:r>
              <a:rPr lang="pl-PL" sz="4000" dirty="0" smtClean="0"/>
              <a:t>Dane ważne z epidemiologicznego punktu widzenia</a:t>
            </a:r>
          </a:p>
        </p:txBody>
      </p:sp>
    </p:spTree>
    <p:extLst>
      <p:ext uri="{BB962C8B-B14F-4D97-AF65-F5344CB8AC3E}">
        <p14:creationId xmlns:p14="http://schemas.microsoft.com/office/powerpoint/2010/main" val="644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Anna Rakowska - FILES\Desktop\Przypadki ASF 2016-08-01 — ANG - tylko ognis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5367"/>
            <a:ext cx="5515129" cy="67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>
            <a:off x="2843808" y="4653136"/>
            <a:ext cx="331236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2843808" y="4725144"/>
            <a:ext cx="2592288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851920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103 km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 rot="552310">
            <a:off x="3490089" y="488469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85 km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16216" y="2636912"/>
            <a:ext cx="2444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Odległość V ogniska ASF</a:t>
            </a:r>
          </a:p>
          <a:p>
            <a:r>
              <a:rPr lang="pl-PL" dirty="0" smtClean="0"/>
              <a:t>od granicy </a:t>
            </a:r>
          </a:p>
          <a:p>
            <a:r>
              <a:rPr lang="pl-PL" dirty="0" smtClean="0"/>
              <a:t>i od najbliższego </a:t>
            </a:r>
          </a:p>
          <a:p>
            <a:r>
              <a:rPr lang="pl-PL" dirty="0" smtClean="0"/>
              <a:t>ogniska ASF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4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958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8971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4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4" y="75667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4623"/>
            <a:ext cx="5328591" cy="67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7544" y="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Organizacja chlewni</a:t>
            </a:r>
          </a:p>
          <a:p>
            <a:pPr algn="ctr"/>
            <a:endParaRPr lang="pl-PL" sz="5400" dirty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400" dirty="0" smtClean="0"/>
              <a:t>Chlewnia produkująca tuczniki w cyklu zamkniętym.</a:t>
            </a:r>
          </a:p>
          <a:p>
            <a:pPr>
              <a:buClr>
                <a:srgbClr val="FF0000"/>
              </a:buClr>
              <a:buSzPct val="120000"/>
            </a:pPr>
            <a:endParaRPr lang="pl-PL" sz="2400" dirty="0" smtClean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400" dirty="0" smtClean="0"/>
              <a:t>Stado podstawowe loch w dniu stwierdzenia ASF-37; w sumie około 540 świń we wszystkich grupach wiekowych).</a:t>
            </a:r>
          </a:p>
          <a:p>
            <a:pPr>
              <a:buClr>
                <a:srgbClr val="FF0000"/>
              </a:buClr>
              <a:buSzPct val="120000"/>
            </a:pPr>
            <a:endParaRPr lang="pl-PL" sz="2400" dirty="0" smtClean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400" dirty="0" smtClean="0"/>
              <a:t>Jednocześnie w chlewni przebywały: </a:t>
            </a:r>
          </a:p>
          <a:p>
            <a:pPr>
              <a:buClr>
                <a:srgbClr val="FF0000"/>
              </a:buClr>
              <a:buSzPct val="120000"/>
            </a:pPr>
            <a:r>
              <a:rPr lang="pl-PL" sz="2400" dirty="0" smtClean="0"/>
              <a:t>     lochy, knur, prosięta, warchlaki i tuczniki.</a:t>
            </a:r>
          </a:p>
          <a:p>
            <a:pPr>
              <a:buClr>
                <a:srgbClr val="FF0000"/>
              </a:buClr>
              <a:buSzPct val="120000"/>
            </a:pPr>
            <a:endParaRPr lang="pl-PL" sz="2400" dirty="0" smtClean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400" dirty="0" smtClean="0"/>
              <a:t>Wszystkie zwierzęta rozlokowane były w jednym obiekcie w różnych jego skrzydłach połączonych korytarzem. </a:t>
            </a:r>
          </a:p>
          <a:p>
            <a:pPr>
              <a:buClr>
                <a:srgbClr val="FF0000"/>
              </a:buClr>
              <a:buSzPct val="120000"/>
            </a:pPr>
            <a:endParaRPr lang="pl-PL" sz="2400" dirty="0" smtClean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400" dirty="0" smtClean="0"/>
              <a:t>Nie przestrzegano zasady </a:t>
            </a:r>
            <a:r>
              <a:rPr lang="pl-PL" sz="2400" dirty="0" err="1" smtClean="0"/>
              <a:t>cpp</a:t>
            </a:r>
            <a:r>
              <a:rPr lang="pl-PL" sz="2400" dirty="0" smtClean="0"/>
              <a:t> – </a:t>
            </a:r>
            <a:r>
              <a:rPr lang="pl-PL" sz="2400" dirty="0" err="1" smtClean="0"/>
              <a:t>cpp</a:t>
            </a:r>
            <a:r>
              <a:rPr lang="pl-PL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82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09827" y="692696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/>
              <a:t>OBJAWY KLINICZNE</a:t>
            </a:r>
          </a:p>
          <a:p>
            <a:pPr algn="ctr"/>
            <a:r>
              <a:rPr lang="pl-PL" sz="6000" dirty="0" smtClean="0"/>
              <a:t>Różne w różnych </a:t>
            </a:r>
            <a:r>
              <a:rPr lang="pl-PL" sz="6000" smtClean="0"/>
              <a:t>grupach wiekowych</a:t>
            </a:r>
            <a:endParaRPr lang="pl-PL" sz="6000" dirty="0" smtClean="0"/>
          </a:p>
        </p:txBody>
      </p:sp>
    </p:spTree>
    <p:extLst>
      <p:ext uri="{BB962C8B-B14F-4D97-AF65-F5344CB8AC3E}">
        <p14:creationId xmlns:p14="http://schemas.microsoft.com/office/powerpoint/2010/main" val="9580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23528" y="0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OBJAWY KLINICZNE</a:t>
            </a:r>
          </a:p>
          <a:p>
            <a:endParaRPr lang="pl-PL" sz="3200" dirty="0" smtClean="0"/>
          </a:p>
          <a:p>
            <a:pPr marL="457200" indent="-4572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3200" b="1" dirty="0" smtClean="0"/>
              <a:t>Pierwsze objawy </a:t>
            </a:r>
            <a:r>
              <a:rPr lang="pl-PL" sz="3200" dirty="0" smtClean="0"/>
              <a:t>chorobowe stwierdzono </a:t>
            </a:r>
          </a:p>
          <a:p>
            <a:r>
              <a:rPr lang="pl-PL" sz="3200" dirty="0" smtClean="0"/>
              <a:t>     u loch luźnych i prośnych:</a:t>
            </a:r>
          </a:p>
          <a:p>
            <a:endParaRPr lang="pl-PL" sz="32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p</a:t>
            </a:r>
            <a:r>
              <a:rPr lang="pl-PL" sz="2800" dirty="0" smtClean="0"/>
              <a:t>ogorszenie apetytu,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n</a:t>
            </a:r>
            <a:r>
              <a:rPr lang="pl-PL" sz="2800" dirty="0" smtClean="0"/>
              <a:t>ieznaczny wzrost </a:t>
            </a:r>
            <a:r>
              <a:rPr lang="pl-PL" sz="2800" dirty="0" err="1" smtClean="0"/>
              <a:t>w.c.c</a:t>
            </a:r>
            <a:r>
              <a:rPr lang="pl-PL" sz="2800" dirty="0" smtClean="0"/>
              <a:t>.,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p</a:t>
            </a:r>
            <a:r>
              <a:rPr lang="pl-PL" sz="2800" dirty="0" smtClean="0"/>
              <a:t>oronienie,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800" dirty="0"/>
              <a:t>p</a:t>
            </a:r>
            <a:r>
              <a:rPr lang="pl-PL" sz="2800" dirty="0" smtClean="0"/>
              <a:t>ojedyncze padnięcia, nasilające się skokowo z upływem czasu.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18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3944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23528" y="0"/>
            <a:ext cx="84249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OBJAWY KLINICZNE</a:t>
            </a:r>
          </a:p>
          <a:p>
            <a:pPr algn="ctr"/>
            <a:r>
              <a:rPr lang="pl-PL" sz="2400" dirty="0" smtClean="0"/>
              <a:t>(obserwowane, w okresie 8 dni od   okresie od pierwszego padnięcia lochy)</a:t>
            </a:r>
          </a:p>
          <a:p>
            <a:endParaRPr lang="pl-PL" sz="3200" dirty="0" smtClean="0"/>
          </a:p>
          <a:p>
            <a:pPr marL="457200" indent="-4572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800" dirty="0" smtClean="0"/>
              <a:t>Drugą grupą wiekową, u której pojawiły się objawy chorobowe były warchlaki;</a:t>
            </a:r>
          </a:p>
          <a:p>
            <a:pPr marL="457200" indent="-4572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/>
              <a:t>pogorszenie apetytu, zasinienie uszu, pojedyncze padnięcia.</a:t>
            </a:r>
          </a:p>
          <a:p>
            <a:endParaRPr lang="pl-PL" sz="2800" dirty="0"/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800" dirty="0" smtClean="0"/>
              <a:t>Kolejno objawy wystąpiły u prosiąt odsadzonych;</a:t>
            </a:r>
          </a:p>
          <a:p>
            <a:pPr marL="342900" indent="-3429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z</a:t>
            </a:r>
            <a:r>
              <a:rPr lang="pl-PL" sz="2400" dirty="0" smtClean="0"/>
              <a:t>większone padnięcia,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b</a:t>
            </a:r>
            <a:r>
              <a:rPr lang="pl-PL" sz="2400" dirty="0" smtClean="0"/>
              <a:t>iegunka,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s</a:t>
            </a:r>
            <a:r>
              <a:rPr lang="pl-PL" sz="2400" dirty="0" smtClean="0"/>
              <a:t>inica uszu.</a:t>
            </a:r>
          </a:p>
        </p:txBody>
      </p:sp>
    </p:spTree>
    <p:extLst>
      <p:ext uri="{BB962C8B-B14F-4D97-AF65-F5344CB8AC3E}">
        <p14:creationId xmlns:p14="http://schemas.microsoft.com/office/powerpoint/2010/main" val="37844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9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Anna Rakowska - FILES\Desktop\Przypadki ASF 2016-08-01 — ANG - tylko ognis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5367"/>
            <a:ext cx="5515129" cy="67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>
            <a:off x="2843808" y="4653136"/>
            <a:ext cx="3312368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2843808" y="4725144"/>
            <a:ext cx="2592288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3851920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103 km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 rot="552310">
            <a:off x="3490089" y="488469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85 km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516216" y="2636912"/>
            <a:ext cx="2444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Odległość V ogniska ASF</a:t>
            </a:r>
          </a:p>
          <a:p>
            <a:r>
              <a:rPr lang="pl-PL" dirty="0" smtClean="0"/>
              <a:t>od granicy </a:t>
            </a:r>
          </a:p>
          <a:p>
            <a:r>
              <a:rPr lang="pl-PL" dirty="0" smtClean="0"/>
              <a:t>i od najbliższego </a:t>
            </a:r>
          </a:p>
          <a:p>
            <a:r>
              <a:rPr lang="pl-PL" dirty="0" smtClean="0"/>
              <a:t>ogniska ASF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1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95536" y="45256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OBJAWY KLINICZNE</a:t>
            </a:r>
          </a:p>
          <a:p>
            <a:pPr algn="ctr"/>
            <a:r>
              <a:rPr lang="pl-PL" sz="2400" smtClean="0"/>
              <a:t>(obserwowane</a:t>
            </a:r>
            <a:r>
              <a:rPr lang="pl-PL" sz="2400" dirty="0" smtClean="0"/>
              <a:t>, w okresie 8 dni od   okresie od pierwszego </a:t>
            </a:r>
            <a:r>
              <a:rPr lang="pl-PL" sz="2400" smtClean="0"/>
              <a:t>padnięcia lochy)</a:t>
            </a:r>
            <a:endParaRPr lang="pl-PL" sz="2400" dirty="0" smtClean="0"/>
          </a:p>
          <a:p>
            <a:endParaRPr lang="pl-PL" sz="3200" dirty="0" smtClean="0"/>
          </a:p>
          <a:p>
            <a:pPr marL="457200" indent="-4572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2800" smtClean="0"/>
              <a:t>Tuczniki;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smtClean="0"/>
              <a:t>Nie </a:t>
            </a:r>
            <a:r>
              <a:rPr lang="pl-PL" sz="2800" dirty="0" smtClean="0"/>
              <a:t>obserwowano wyraźnych objawów chorobowych</a:t>
            </a:r>
            <a:r>
              <a:rPr lang="pl-PL" sz="2800" smtClean="0"/>
              <a:t>, apetyt </a:t>
            </a:r>
            <a:r>
              <a:rPr lang="pl-PL" sz="2800" dirty="0" smtClean="0"/>
              <a:t>był zachowany aż do momentu </a:t>
            </a:r>
            <a:r>
              <a:rPr lang="pl-PL" sz="2800" smtClean="0"/>
              <a:t>zabicia świń.</a:t>
            </a:r>
            <a:endParaRPr lang="pl-PL" dirty="0" smtClean="0"/>
          </a:p>
          <a:p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20549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395536" y="30695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OBJAWY KLINICZNE</a:t>
            </a:r>
          </a:p>
          <a:p>
            <a:pPr algn="ctr"/>
            <a:r>
              <a:rPr lang="pl-PL" sz="2800" dirty="0" smtClean="0"/>
              <a:t>(obserwowane, w okresie 8 dni od   okresie od pierwszego padnięcia lochy)</a:t>
            </a:r>
          </a:p>
          <a:p>
            <a:endParaRPr lang="pl-PL" sz="4000" dirty="0" smtClean="0"/>
          </a:p>
          <a:p>
            <a:pPr marL="457200" indent="-457200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 sz="3200" dirty="0" smtClean="0"/>
              <a:t>Lochy karmiące;</a:t>
            </a:r>
          </a:p>
          <a:p>
            <a:endParaRPr lang="pl-PL" sz="3200" dirty="0"/>
          </a:p>
          <a:p>
            <a:r>
              <a:rPr lang="pl-PL" sz="3200" dirty="0" smtClean="0"/>
              <a:t>Nie obserwowano objawów </a:t>
            </a:r>
            <a:r>
              <a:rPr lang="pl-PL" sz="3200" dirty="0" err="1" smtClean="0"/>
              <a:t>zachorowań</a:t>
            </a:r>
            <a:r>
              <a:rPr lang="pl-PL" sz="3200" dirty="0" smtClean="0"/>
              <a:t>  </a:t>
            </a:r>
          </a:p>
          <a:p>
            <a:r>
              <a:rPr lang="pl-PL" sz="3200" dirty="0" smtClean="0"/>
              <a:t>w grupie loch karmiących i prosiąt ssących.</a:t>
            </a: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7375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3440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6014" y="476672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ZMIANY SEKCYJNE</a:t>
            </a:r>
          </a:p>
          <a:p>
            <a:pPr algn="ctr"/>
            <a:endParaRPr lang="pl-PL" sz="6000" dirty="0" smtClean="0"/>
          </a:p>
          <a:p>
            <a:r>
              <a:rPr lang="pl-PL" sz="3600" dirty="0" smtClean="0"/>
              <a:t>Charakterystyczne, jakkolwiek słabo wyrażone: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292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16632"/>
            <a:ext cx="4948014" cy="659735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726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290" y="133971"/>
            <a:ext cx="4986877" cy="664916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519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053" y="132088"/>
            <a:ext cx="4986877" cy="664916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72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Anna Rakowska - FILES\Desktop\Przypadki ASF 2016-08-01 — ANG - bez stre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896545" cy="67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21" y="93543"/>
            <a:ext cx="5020022" cy="669336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90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24" y="52138"/>
            <a:ext cx="5056026" cy="67413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556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434" y="56479"/>
            <a:ext cx="5056026" cy="67413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453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380" y="72007"/>
            <a:ext cx="5056026" cy="67413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32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904" y="27033"/>
            <a:ext cx="5056026" cy="67413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992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189" y="68628"/>
            <a:ext cx="5058560" cy="674474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042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605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121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43" y="72007"/>
            <a:ext cx="5056026" cy="67413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723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31540" y="764704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/>
              <a:t>WPROWADZONE POSTĘPOWANIE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8010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" y="0"/>
            <a:ext cx="912362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44525"/>
              </p:ext>
            </p:extLst>
          </p:nvPr>
        </p:nvGraphicFramePr>
        <p:xfrm>
          <a:off x="198596" y="101472"/>
          <a:ext cx="8552976" cy="605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5" imgW="8010306" imgH="5667355" progId="AcroExch.Document.11">
                  <p:embed/>
                </p:oleObj>
              </mc:Choice>
              <mc:Fallback>
                <p:oleObj name="Acrobat Document" r:id="rId5" imgW="8010306" imgH="56673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596" y="101472"/>
                        <a:ext cx="8552976" cy="6051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3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07946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298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31540" y="764704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dirty="0" smtClean="0"/>
              <a:t>LIKWIDACJA OGNISKA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1729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75" y="756959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31540" y="76470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Od zwierząt zabijanych pobrano 32 próbki do badań laboratoryjnych. </a:t>
            </a:r>
          </a:p>
          <a:p>
            <a:pPr algn="ctr"/>
            <a:r>
              <a:rPr lang="pl-PL" sz="4800" dirty="0" smtClean="0"/>
              <a:t>13 próbek PCR dodatnich, 19 ujemnych. </a:t>
            </a:r>
          </a:p>
          <a:p>
            <a:pPr algn="ctr"/>
            <a:r>
              <a:rPr lang="pl-PL" sz="4800" dirty="0" smtClean="0"/>
              <a:t>Wszystkie próbki ELISA ujemne.</a:t>
            </a:r>
          </a:p>
          <a:p>
            <a:pPr algn="ctr"/>
            <a:r>
              <a:rPr lang="pl-PL" sz="2400" dirty="0" smtClean="0"/>
              <a:t>Świnie padają wcześniej niż mają szanse </a:t>
            </a:r>
            <a:r>
              <a:rPr lang="pl-PL" sz="2400" smtClean="0"/>
              <a:t>wytworzyć przeciwciała.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265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220300" y="0"/>
            <a:ext cx="87357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	Niezwykle ważne jest posiadanie planu gotowości w zakresie dokonania przeglądu i pobrania próbek do badań ze stad w obszarze zapowietrzonym i zagrożonym. </a:t>
            </a:r>
          </a:p>
          <a:p>
            <a:r>
              <a:rPr lang="pl-PL" sz="4400" dirty="0"/>
              <a:t>	</a:t>
            </a:r>
            <a:r>
              <a:rPr lang="pl-PL" sz="4400" dirty="0" smtClean="0"/>
              <a:t>Próbki ze wszystkich stad powinny być pobrane w ciągu 7 dni od stwierdzenia </a:t>
            </a:r>
            <a:r>
              <a:rPr lang="pl-PL" sz="4400" smtClean="0"/>
              <a:t>ogniska!!!...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3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39750" y="914400"/>
            <a:ext cx="6934200" cy="5392738"/>
            <a:chOff x="340" y="576"/>
            <a:chExt cx="4368" cy="3397"/>
          </a:xfrm>
        </p:grpSpPr>
        <p:pic>
          <p:nvPicPr>
            <p:cNvPr id="6" name="Picture 4" descr="j03445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576"/>
              <a:ext cx="92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j034451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672"/>
              <a:ext cx="931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34452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672"/>
              <a:ext cx="979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" y="2073"/>
              <a:ext cx="4368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6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altLang="pl-PL" sz="8000" b="1" kern="0" dirty="0" smtClean="0"/>
                <a:t>ASF ma r</a:t>
              </a:r>
              <a:r>
                <a:rPr kumimoji="0" lang="pl-PL" altLang="pl-PL" sz="80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</a:rPr>
                <a:t>óżne</a:t>
              </a:r>
              <a:r>
                <a:rPr kumimoji="0" lang="pl-PL" altLang="pl-PL" sz="8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 oblicza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altLang="pl-PL" sz="2000" b="1" kern="0" dirty="0" smtClean="0"/>
                <a:t>- z tego powodu „czujność” jest </a:t>
              </a:r>
              <a:r>
                <a:rPr lang="pl-PL" altLang="pl-PL" sz="2000" b="1" kern="0" smtClean="0"/>
                <a:t>niezwykle ważna</a:t>
              </a:r>
              <a:endParaRPr kumimoji="0" lang="en-US" altLang="pl-PL" sz="8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4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31540" y="76470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/>
              <a:t>Powiatowej inspekcji weterynaryjnej </a:t>
            </a:r>
          </a:p>
          <a:p>
            <a:pPr algn="ctr"/>
            <a:r>
              <a:rPr lang="pl-PL" sz="4800" dirty="0" smtClean="0"/>
              <a:t>w Wysokiem  Mazowieckim, a szczególnie PLW </a:t>
            </a:r>
            <a:r>
              <a:rPr lang="pl-PL" sz="4800" smtClean="0"/>
              <a:t>dr </a:t>
            </a:r>
            <a:r>
              <a:rPr lang="pl-PL" sz="4800"/>
              <a:t>S</a:t>
            </a:r>
            <a:r>
              <a:rPr lang="pl-PL" sz="4800" smtClean="0"/>
              <a:t>. </a:t>
            </a:r>
            <a:r>
              <a:rPr lang="pl-PL" sz="4800" dirty="0" err="1" smtClean="0"/>
              <a:t>Wołejko</a:t>
            </a:r>
            <a:r>
              <a:rPr lang="pl-PL" sz="4800" dirty="0" smtClean="0"/>
              <a:t> serdeczne podziękowania </a:t>
            </a:r>
          </a:p>
          <a:p>
            <a:pPr algn="ctr"/>
            <a:r>
              <a:rPr lang="pl-PL" sz="4800" dirty="0" smtClean="0"/>
              <a:t>za udostepnienie informacji </a:t>
            </a:r>
          </a:p>
          <a:p>
            <a:pPr algn="ctr"/>
            <a:r>
              <a:rPr lang="pl-PL" sz="4800" dirty="0" smtClean="0"/>
              <a:t>i zdjęć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993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331640" y="40466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smtClean="0"/>
              <a:t>Chronologia zdarzeń w ognisku V ASF</a:t>
            </a:r>
            <a:endParaRPr lang="pl-PL" sz="4000" b="1"/>
          </a:p>
        </p:txBody>
      </p:sp>
      <p:sp>
        <p:nvSpPr>
          <p:cNvPr id="3" name="pole tekstowe 2"/>
          <p:cNvSpPr txBox="1"/>
          <p:nvPr/>
        </p:nvSpPr>
        <p:spPr>
          <a:xfrm>
            <a:off x="1043608" y="2492896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20.07.2016 r. (środa) Lekarz weterynarii „A” wizytuje gospodarstwo swojego klienta zgodnie </a:t>
            </a:r>
            <a:r>
              <a:rPr lang="pl-PL" sz="3200" dirty="0"/>
              <a:t>z</a:t>
            </a:r>
            <a:r>
              <a:rPr lang="pl-PL" sz="3200" dirty="0" smtClean="0"/>
              <a:t> planem, nie stwierdza niczego niepokojącego.</a:t>
            </a:r>
          </a:p>
        </p:txBody>
      </p:sp>
    </p:spTree>
    <p:extLst>
      <p:ext uri="{BB962C8B-B14F-4D97-AF65-F5344CB8AC3E}">
        <p14:creationId xmlns:p14="http://schemas.microsoft.com/office/powerpoint/2010/main" val="37002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539552" y="-27384"/>
            <a:ext cx="8352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25.07.2016 r. (poniedziałek) w godz. rannych właściciel stada dzwoni do lekarza A z informacją, że padła jedna locha, a 3  nie jedzą. Lek. wet. przyjeżdża po południu, dokonuje przeglądu stada. 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U padłej lochy  stwierdza zasinienie uszu. 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W badaniu sekcyjnym rejestruje: powiększenie narządów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miąższowych, przekrwienie jelit, brak wybroczyn. 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Dokonuje pomiaru </a:t>
            </a:r>
            <a:r>
              <a:rPr lang="pl-PL" sz="2600" dirty="0" err="1" smtClean="0"/>
              <a:t>w.c.c</a:t>
            </a:r>
            <a:r>
              <a:rPr lang="pl-PL" sz="2600" dirty="0" smtClean="0"/>
              <a:t>. u kilku świń. </a:t>
            </a:r>
            <a:r>
              <a:rPr lang="pl-PL" sz="2600" dirty="0"/>
              <a:t>N</a:t>
            </a:r>
            <a:r>
              <a:rPr lang="pl-PL" sz="2600" dirty="0" smtClean="0"/>
              <a:t>ie stwierdza</a:t>
            </a:r>
          </a:p>
          <a:p>
            <a:r>
              <a:rPr lang="pl-PL" sz="2600" dirty="0" smtClean="0"/>
              <a:t>    gorączki ani innych symptomów chorobowych. 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Stawia podejrzenie PRRS lub zatrucie. (wprowadza do 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leczenia Colistin)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dirty="0" smtClean="0"/>
              <a:t>26.07.2016 r. (wtorek) lek. </a:t>
            </a:r>
            <a:r>
              <a:rPr lang="pl-PL" sz="2600" dirty="0"/>
              <a:t>w</a:t>
            </a:r>
            <a:r>
              <a:rPr lang="pl-PL" sz="2600" dirty="0" smtClean="0"/>
              <a:t>et. rano dzwoni do właściciela.  Dowiaduje się, że świnie nie jedzą. Jedna locha poroniła.</a:t>
            </a:r>
          </a:p>
        </p:txBody>
      </p:sp>
    </p:spTree>
    <p:extLst>
      <p:ext uri="{BB962C8B-B14F-4D97-AF65-F5344CB8AC3E}">
        <p14:creationId xmlns:p14="http://schemas.microsoft.com/office/powerpoint/2010/main" val="13090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7544" y="497845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30.07.2016 r. (sobota) </a:t>
            </a:r>
            <a:r>
              <a:rPr lang="pl-PL" sz="3200" u="sng" dirty="0" smtClean="0"/>
              <a:t>godz. 15:00.</a:t>
            </a:r>
            <a:r>
              <a:rPr lang="pl-PL" sz="3200" dirty="0" smtClean="0"/>
              <a:t> Właściciel dzwoni do lekarza z pretensjami, że nie ma efektów leczenia (</a:t>
            </a:r>
            <a:r>
              <a:rPr lang="pl-PL" sz="3200" dirty="0" err="1" smtClean="0"/>
              <a:t>colistyna</a:t>
            </a:r>
            <a:r>
              <a:rPr lang="pl-PL" sz="3200" dirty="0" smtClean="0"/>
              <a:t>), 3  nie jedzące  lochy padły, a inne chorują.</a:t>
            </a:r>
          </a:p>
          <a:p>
            <a:pPr algn="just"/>
            <a:r>
              <a:rPr lang="pl-PL" sz="3200" dirty="0" smtClean="0"/>
              <a:t>    W sobotę padła kolejna, jedna  locha. 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 W godz. popołudniowych (16:00) </a:t>
            </a:r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 Lek. „A” przyjeżdża do chlewni i spotyka w </a:t>
            </a:r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 chlewni innego lekarza „B”. </a:t>
            </a:r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 Lekarz ten jest  właścicielem świń w powiecie </a:t>
            </a:r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 białostockim. </a:t>
            </a:r>
          </a:p>
          <a:p>
            <a:pPr algn="just"/>
            <a:r>
              <a:rPr lang="pl-PL" sz="32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770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00" y="6152626"/>
            <a:ext cx="967324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6308597"/>
            <a:ext cx="792485" cy="34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1043608" y="6037297"/>
            <a:ext cx="37444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644008" y="6015539"/>
            <a:ext cx="331236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7544" y="497845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3200" dirty="0" smtClean="0"/>
              <a:t>Lekarz „B” wyjeżdża. Lekarz „A” mierzy </a:t>
            </a:r>
            <a:r>
              <a:rPr lang="pl-PL" sz="3200" dirty="0" err="1" smtClean="0"/>
              <a:t>w.c.c</a:t>
            </a:r>
            <a:r>
              <a:rPr lang="pl-PL" sz="3200" dirty="0" smtClean="0"/>
              <a:t>. </a:t>
            </a:r>
          </a:p>
          <a:p>
            <a:pPr algn="just"/>
            <a:r>
              <a:rPr lang="pl-PL" sz="3200" dirty="0"/>
              <a:t> </a:t>
            </a:r>
            <a:r>
              <a:rPr lang="pl-PL" sz="3200" dirty="0" smtClean="0"/>
              <a:t>  u chorych loch stwierdza   41,5 </a:t>
            </a:r>
            <a:r>
              <a:rPr lang="pl-PL" sz="3200" dirty="0" smtClean="0">
                <a:latin typeface="Times New Roman"/>
                <a:cs typeface="Times New Roman"/>
              </a:rPr>
              <a:t>ºC. 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Przeprowadza przegląd stada.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Wykonuje badanie sekcyjne padłej lochy</a:t>
            </a:r>
          </a:p>
          <a:p>
            <a:pPr algn="just"/>
            <a:r>
              <a:rPr lang="pl-PL" sz="3200" dirty="0" smtClean="0">
                <a:latin typeface="Times New Roman"/>
                <a:cs typeface="Times New Roman"/>
              </a:rPr>
              <a:t>   (badanie rozpoczął lek. „B”);  stwierdza: 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zasinienie powłok, obrzęk płuc, przekrwienie    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jelit,  „rozpad” śledziony.</a:t>
            </a:r>
          </a:p>
          <a:p>
            <a:pPr algn="just"/>
            <a:endParaRPr lang="pl-PL" sz="3200" dirty="0" smtClean="0">
              <a:latin typeface="Times New Roman"/>
              <a:cs typeface="Times New Roman"/>
            </a:endParaRPr>
          </a:p>
          <a:p>
            <a:pPr algn="just"/>
            <a:r>
              <a:rPr lang="pl-PL" sz="3200" dirty="0" smtClean="0">
                <a:latin typeface="Times New Roman"/>
                <a:cs typeface="Times New Roman"/>
              </a:rPr>
              <a:t>    Zaczyna podejrzewać PRRS lub ASF.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 Pobiera  próbki od 2 loch i knura, zawiadamia </a:t>
            </a:r>
          </a:p>
          <a:p>
            <a:pPr algn="just"/>
            <a:r>
              <a:rPr lang="pl-PL" sz="3200" dirty="0">
                <a:latin typeface="Times New Roman"/>
                <a:cs typeface="Times New Roman"/>
              </a:rPr>
              <a:t> </a:t>
            </a:r>
            <a:r>
              <a:rPr lang="pl-PL" sz="3200" dirty="0" smtClean="0">
                <a:latin typeface="Times New Roman"/>
                <a:cs typeface="Times New Roman"/>
              </a:rPr>
              <a:t>   inspekcję. Podaje </a:t>
            </a:r>
            <a:r>
              <a:rPr lang="pl-PL" sz="3200" dirty="0" err="1" smtClean="0">
                <a:latin typeface="Times New Roman"/>
                <a:cs typeface="Times New Roman"/>
              </a:rPr>
              <a:t>amoksycyklinę</a:t>
            </a:r>
            <a:r>
              <a:rPr lang="pl-PL" sz="3200" dirty="0" smtClean="0">
                <a:latin typeface="Times New Roman"/>
                <a:cs typeface="Times New Roman"/>
              </a:rPr>
              <a:t>.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41018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890</Words>
  <Application>Microsoft Office PowerPoint</Application>
  <PresentationFormat>Pokaz na ekranie (4:3)</PresentationFormat>
  <Paragraphs>142</Paragraphs>
  <Slides>59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Motyw pakietu Office</vt:lpstr>
      <vt:lpstr>Acrobat Document</vt:lpstr>
      <vt:lpstr>V ognisko ASF w Polsce  Rębiszewo-Studzianki powiat Wysokie Mazowieckie 1.08.2016 r. ANALIZA EPIDEMIOLOGICZNA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Rakowska</dc:creator>
  <cp:lastModifiedBy>wetgiw</cp:lastModifiedBy>
  <cp:revision>65</cp:revision>
  <dcterms:created xsi:type="dcterms:W3CDTF">2016-08-03T06:20:34Z</dcterms:created>
  <dcterms:modified xsi:type="dcterms:W3CDTF">2016-08-05T12:36:48Z</dcterms:modified>
</cp:coreProperties>
</file>