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319" r:id="rId3"/>
    <p:sldId id="299" r:id="rId4"/>
    <p:sldId id="305" r:id="rId5"/>
    <p:sldId id="259" r:id="rId6"/>
    <p:sldId id="260" r:id="rId7"/>
    <p:sldId id="263" r:id="rId8"/>
    <p:sldId id="264" r:id="rId9"/>
    <p:sldId id="312" r:id="rId10"/>
    <p:sldId id="269" r:id="rId11"/>
    <p:sldId id="314" r:id="rId12"/>
    <p:sldId id="315" r:id="rId13"/>
    <p:sldId id="270" r:id="rId14"/>
    <p:sldId id="311" r:id="rId15"/>
    <p:sldId id="271" r:id="rId16"/>
    <p:sldId id="303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76" r:id="rId26"/>
    <p:sldId id="281" r:id="rId27"/>
    <p:sldId id="283" r:id="rId28"/>
    <p:sldId id="284" r:id="rId29"/>
    <p:sldId id="332" r:id="rId30"/>
    <p:sldId id="329" r:id="rId31"/>
    <p:sldId id="331" r:id="rId32"/>
    <p:sldId id="335" r:id="rId33"/>
    <p:sldId id="337" r:id="rId34"/>
    <p:sldId id="338" r:id="rId35"/>
    <p:sldId id="336" r:id="rId36"/>
    <p:sldId id="334" r:id="rId37"/>
    <p:sldId id="346" r:id="rId38"/>
    <p:sldId id="339" r:id="rId39"/>
    <p:sldId id="345" r:id="rId40"/>
    <p:sldId id="344" r:id="rId41"/>
    <p:sldId id="340" r:id="rId42"/>
    <p:sldId id="341" r:id="rId43"/>
    <p:sldId id="342" r:id="rId44"/>
    <p:sldId id="343" r:id="rId45"/>
    <p:sldId id="359" r:id="rId46"/>
    <p:sldId id="307" r:id="rId47"/>
    <p:sldId id="347" r:id="rId48"/>
    <p:sldId id="352" r:id="rId49"/>
    <p:sldId id="353" r:id="rId50"/>
    <p:sldId id="354" r:id="rId51"/>
    <p:sldId id="355" r:id="rId52"/>
    <p:sldId id="356" r:id="rId53"/>
    <p:sldId id="357" r:id="rId54"/>
    <p:sldId id="300" r:id="rId55"/>
    <p:sldId id="316" r:id="rId56"/>
    <p:sldId id="301" r:id="rId57"/>
    <p:sldId id="297" r:id="rId58"/>
    <p:sldId id="360" r:id="rId59"/>
    <p:sldId id="374" r:id="rId60"/>
    <p:sldId id="362" r:id="rId61"/>
    <p:sldId id="364" r:id="rId62"/>
    <p:sldId id="367" r:id="rId63"/>
    <p:sldId id="368" r:id="rId64"/>
    <p:sldId id="369" r:id="rId65"/>
    <p:sldId id="365" r:id="rId66"/>
    <p:sldId id="366" r:id="rId67"/>
    <p:sldId id="372" r:id="rId68"/>
    <p:sldId id="370" r:id="rId69"/>
    <p:sldId id="373" r:id="rId70"/>
    <p:sldId id="371" r:id="rId71"/>
    <p:sldId id="375" r:id="rId72"/>
    <p:sldId id="376" r:id="rId73"/>
    <p:sldId id="377" r:id="rId74"/>
    <p:sldId id="308" r:id="rId75"/>
    <p:sldId id="309" r:id="rId76"/>
    <p:sldId id="310" r:id="rId77"/>
    <p:sldId id="318" r:id="rId7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C68B5-9897-4BEC-90AD-B6E62F2ACB3B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52809-1E98-4BD9-ABF7-3F19006698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857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ymbol zastępczy obrazu slajd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011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altLang="pl-PL" smtClean="0"/>
              <a:t>dfgsdfh</a:t>
            </a:r>
          </a:p>
        </p:txBody>
      </p:sp>
    </p:spTree>
    <p:extLst>
      <p:ext uri="{BB962C8B-B14F-4D97-AF65-F5344CB8AC3E}">
        <p14:creationId xmlns:p14="http://schemas.microsoft.com/office/powerpoint/2010/main" val="207676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obrazu slajd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altLang="pl-PL" smtClean="0"/>
              <a:t>dfgsdfh</a:t>
            </a:r>
          </a:p>
        </p:txBody>
      </p:sp>
    </p:spTree>
    <p:extLst>
      <p:ext uri="{BB962C8B-B14F-4D97-AF65-F5344CB8AC3E}">
        <p14:creationId xmlns:p14="http://schemas.microsoft.com/office/powerpoint/2010/main" val="917010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obrazu slajd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altLang="pl-PL" smtClean="0"/>
              <a:t>dfgsdfh</a:t>
            </a:r>
          </a:p>
        </p:txBody>
      </p:sp>
    </p:spTree>
    <p:extLst>
      <p:ext uri="{BB962C8B-B14F-4D97-AF65-F5344CB8AC3E}">
        <p14:creationId xmlns:p14="http://schemas.microsoft.com/office/powerpoint/2010/main" val="411285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obrazu slajd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altLang="pl-PL" smtClean="0"/>
              <a:t>dfgsdfh</a:t>
            </a:r>
          </a:p>
        </p:txBody>
      </p:sp>
    </p:spTree>
    <p:extLst>
      <p:ext uri="{BB962C8B-B14F-4D97-AF65-F5344CB8AC3E}">
        <p14:creationId xmlns:p14="http://schemas.microsoft.com/office/powerpoint/2010/main" val="41128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obrazu slajd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altLang="pl-PL" smtClean="0"/>
              <a:t>dfgsdfh</a:t>
            </a:r>
          </a:p>
        </p:txBody>
      </p:sp>
    </p:spTree>
    <p:extLst>
      <p:ext uri="{BB962C8B-B14F-4D97-AF65-F5344CB8AC3E}">
        <p14:creationId xmlns:p14="http://schemas.microsoft.com/office/powerpoint/2010/main" val="411285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obrazu slajd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altLang="pl-PL" smtClean="0"/>
              <a:t>dfgsdfh</a:t>
            </a:r>
          </a:p>
        </p:txBody>
      </p:sp>
    </p:spTree>
    <p:extLst>
      <p:ext uri="{BB962C8B-B14F-4D97-AF65-F5344CB8AC3E}">
        <p14:creationId xmlns:p14="http://schemas.microsoft.com/office/powerpoint/2010/main" val="411285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obrazu slajd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l-PL" altLang="pl-PL" smtClean="0"/>
              <a:t>dfgsdfh</a:t>
            </a:r>
          </a:p>
        </p:txBody>
      </p:sp>
    </p:spTree>
    <p:extLst>
      <p:ext uri="{BB962C8B-B14F-4D97-AF65-F5344CB8AC3E}">
        <p14:creationId xmlns:p14="http://schemas.microsoft.com/office/powerpoint/2010/main" val="41128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594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972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25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785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332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129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85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0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922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1763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475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9E70-884F-4C8C-AEFA-676913A91563}" type="datetimeFigureOut">
              <a:rPr lang="pl-PL" smtClean="0"/>
              <a:t>2017-05-10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234D5-A89D-4B2E-836B-F37115E472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609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Regionalizacja%20PL%202017%20(2016_2218)%20265-269+23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772400" cy="4536504"/>
          </a:xfrm>
        </p:spPr>
        <p:txBody>
          <a:bodyPr>
            <a:normAutofit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4797152"/>
            <a:ext cx="6400800" cy="1201688"/>
          </a:xfrm>
        </p:spPr>
        <p:txBody>
          <a:bodyPr>
            <a:normAutofit/>
          </a:bodyPr>
          <a:lstStyle/>
          <a:p>
            <a:r>
              <a:rPr lang="pl-PL" sz="1600" dirty="0" smtClean="0"/>
              <a:t> </a:t>
            </a:r>
            <a:endParaRPr lang="pl-PL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520700"/>
            <a:ext cx="5754687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2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1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Times New Roman"/>
              </a:rPr>
            </a:br>
            <a:r>
              <a:rPr lang="pl-PL" b="1" dirty="0">
                <a:latin typeface="Times New Roman"/>
              </a:rPr>
              <a:t>Objawy </a:t>
            </a:r>
            <a:r>
              <a:rPr lang="pl-PL" b="1" dirty="0" smtClean="0">
                <a:latin typeface="Times New Roman"/>
              </a:rPr>
              <a:t>kliniczne – postać ostra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7500" lnSpcReduction="20000"/>
          </a:bodyPr>
          <a:lstStyle/>
          <a:p>
            <a:endParaRPr lang="pl-PL" sz="1400" dirty="0">
              <a:solidFill>
                <a:srgbClr val="000000"/>
              </a:solidFill>
              <a:latin typeface="Wingdings"/>
            </a:endParaRPr>
          </a:p>
          <a:p>
            <a:endParaRPr lang="pl-PL" sz="1400" dirty="0">
              <a:latin typeface="Wingdings"/>
            </a:endParaRPr>
          </a:p>
          <a:p>
            <a:pPr marL="0" indent="0">
              <a:buNone/>
            </a:pPr>
            <a:r>
              <a:rPr lang="pl-PL" dirty="0">
                <a:latin typeface="Wingdings"/>
              </a:rPr>
              <a:t> </a:t>
            </a:r>
            <a:r>
              <a:rPr lang="pl-PL" dirty="0">
                <a:latin typeface="Times New Roman"/>
              </a:rPr>
              <a:t>Gorączka utrzymuje się 3-4 dni, później </a:t>
            </a:r>
            <a:r>
              <a:rPr lang="pl-PL" dirty="0" err="1">
                <a:latin typeface="Times New Roman"/>
              </a:rPr>
              <a:t>w.c.c</a:t>
            </a:r>
            <a:r>
              <a:rPr lang="pl-PL" dirty="0">
                <a:latin typeface="Times New Roman"/>
              </a:rPr>
              <a:t>. spada </a:t>
            </a:r>
            <a:endParaRPr lang="pl-PL" dirty="0">
              <a:latin typeface="Wingdings"/>
            </a:endParaRP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poniżej normy i pojawiają się inne objawy kliniczne</a:t>
            </a:r>
            <a:r>
              <a:rPr lang="pl-PL" dirty="0" smtClean="0">
                <a:latin typeface="Times New Roman"/>
              </a:rPr>
              <a:t>:</a:t>
            </a:r>
          </a:p>
          <a:p>
            <a:r>
              <a:rPr lang="pl-PL" dirty="0">
                <a:latin typeface="Times New Roman"/>
              </a:rPr>
              <a:t>a</a:t>
            </a:r>
            <a:r>
              <a:rPr lang="pl-PL" dirty="0" smtClean="0">
                <a:latin typeface="Times New Roman"/>
              </a:rPr>
              <a:t>patia lub pobudzenie </a:t>
            </a:r>
            <a:endParaRPr lang="pl-PL" dirty="0">
              <a:latin typeface="Times New Roman"/>
            </a:endParaRPr>
          </a:p>
          <a:p>
            <a:r>
              <a:rPr lang="pl-PL" dirty="0">
                <a:latin typeface="Times New Roman"/>
              </a:rPr>
              <a:t>sinica skóry, uszu, boków brzucha</a:t>
            </a:r>
            <a:r>
              <a:rPr lang="pl-PL" dirty="0" smtClean="0">
                <a:latin typeface="Times New Roman"/>
              </a:rPr>
              <a:t>, kończyn, </a:t>
            </a:r>
            <a:r>
              <a:rPr lang="pl-PL" dirty="0">
                <a:latin typeface="Times New Roman"/>
              </a:rPr>
              <a:t>wybroczyny, </a:t>
            </a:r>
            <a:endParaRPr lang="pl-PL" dirty="0">
              <a:latin typeface="Wingdings"/>
            </a:endParaRPr>
          </a:p>
          <a:p>
            <a:r>
              <a:rPr lang="pl-PL" dirty="0">
                <a:latin typeface="Times New Roman"/>
              </a:rPr>
              <a:t>duszność, pienisty wypływ z nosa, </a:t>
            </a:r>
            <a:endParaRPr lang="pl-PL" dirty="0">
              <a:latin typeface="Wingdings"/>
            </a:endParaRPr>
          </a:p>
          <a:p>
            <a:r>
              <a:rPr lang="pl-PL" dirty="0">
                <a:latin typeface="Times New Roman"/>
              </a:rPr>
              <a:t>biegunka z domieszką krwi, wymioty, </a:t>
            </a:r>
            <a:endParaRPr lang="pl-PL" dirty="0">
              <a:latin typeface="Wingdings"/>
            </a:endParaRPr>
          </a:p>
          <a:p>
            <a:r>
              <a:rPr lang="pl-PL" dirty="0">
                <a:latin typeface="Times New Roman"/>
              </a:rPr>
              <a:t>niedowład zadu, </a:t>
            </a:r>
          </a:p>
          <a:p>
            <a:r>
              <a:rPr lang="pl-PL" dirty="0">
                <a:latin typeface="Times New Roman"/>
              </a:rPr>
              <a:t>poronienia, </a:t>
            </a:r>
          </a:p>
          <a:p>
            <a:r>
              <a:rPr lang="pl-PL" dirty="0">
                <a:latin typeface="Times New Roman"/>
              </a:rPr>
              <a:t>niekiedy objawy nerwowe </a:t>
            </a:r>
          </a:p>
          <a:p>
            <a:pPr marL="0" indent="0">
              <a:buNone/>
            </a:pPr>
            <a:r>
              <a:rPr lang="pl-PL" dirty="0">
                <a:latin typeface="Wingdings"/>
              </a:rPr>
              <a:t> </a:t>
            </a:r>
            <a:r>
              <a:rPr lang="pl-PL" dirty="0">
                <a:latin typeface="Times New Roman"/>
              </a:rPr>
              <a:t>W ciągu kilku - kilkunastu dni świnie padają. </a:t>
            </a:r>
            <a:r>
              <a:rPr lang="pl-PL" dirty="0" smtClean="0">
                <a:latin typeface="Times New Roman"/>
              </a:rPr>
              <a:t>.</a:t>
            </a:r>
          </a:p>
          <a:p>
            <a:pPr>
              <a:buFont typeface="Wingdings"/>
              <a:buChar char="q"/>
            </a:pPr>
            <a:r>
              <a:rPr lang="pl-PL" dirty="0" smtClean="0">
                <a:latin typeface="Times New Roman"/>
              </a:rPr>
              <a:t>Śmiertelność 80-100% </a:t>
            </a:r>
            <a:endParaRPr lang="pl-PL" dirty="0">
              <a:latin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9319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Objawy kliniczne - postać </a:t>
            </a:r>
            <a:r>
              <a:rPr lang="pl-PL" dirty="0" smtClean="0"/>
              <a:t>podostra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objawy podobne jak w postaci ostrej, </a:t>
            </a:r>
            <a:r>
              <a:rPr lang="pl-PL" dirty="0"/>
              <a:t>lecz słabiej wyrażone. </a:t>
            </a:r>
            <a:endParaRPr lang="pl-PL" dirty="0" smtClean="0"/>
          </a:p>
          <a:p>
            <a:r>
              <a:rPr lang="pl-PL" dirty="0"/>
              <a:t>c</a:t>
            </a:r>
            <a:r>
              <a:rPr lang="pl-PL" dirty="0" smtClean="0"/>
              <a:t>horoba </a:t>
            </a:r>
            <a:r>
              <a:rPr lang="pl-PL" dirty="0"/>
              <a:t>trwa od 5-30 dni, czasami kończy się </a:t>
            </a:r>
            <a:r>
              <a:rPr lang="pl-PL" dirty="0" smtClean="0"/>
              <a:t>śmiercią</a:t>
            </a:r>
          </a:p>
          <a:p>
            <a:r>
              <a:rPr lang="pl-PL" dirty="0"/>
              <a:t>w</a:t>
            </a:r>
            <a:r>
              <a:rPr lang="pl-PL" dirty="0" smtClean="0"/>
              <a:t>spółczynnik śmiertelności </a:t>
            </a:r>
            <a:r>
              <a:rPr lang="pl-PL" dirty="0"/>
              <a:t>od 30-70%. 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9150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Objawy kliniczne - </a:t>
            </a:r>
            <a:r>
              <a:rPr lang="pl-PL" dirty="0" smtClean="0"/>
              <a:t>postać </a:t>
            </a:r>
            <a:r>
              <a:rPr lang="pl-PL" dirty="0"/>
              <a:t>przewlekła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pl-PL" dirty="0"/>
              <a:t>utrata </a:t>
            </a:r>
            <a:r>
              <a:rPr lang="pl-PL" dirty="0" err="1"/>
              <a:t>m.c</a:t>
            </a:r>
            <a:r>
              <a:rPr lang="pl-PL" dirty="0" smtClean="0"/>
              <a:t>.</a:t>
            </a:r>
            <a:endParaRPr lang="pl-PL" dirty="0"/>
          </a:p>
          <a:p>
            <a:r>
              <a:rPr lang="pl-PL" dirty="0"/>
              <a:t>skoki </a:t>
            </a:r>
            <a:r>
              <a:rPr lang="pl-PL" dirty="0" smtClean="0"/>
              <a:t>temperatury </a:t>
            </a:r>
            <a:endParaRPr lang="pl-PL" dirty="0"/>
          </a:p>
          <a:p>
            <a:r>
              <a:rPr lang="pl-PL" dirty="0"/>
              <a:t>owrzodzenia </a:t>
            </a:r>
            <a:r>
              <a:rPr lang="pl-PL" dirty="0" smtClean="0"/>
              <a:t>skóry</a:t>
            </a:r>
            <a:endParaRPr lang="pl-PL" dirty="0"/>
          </a:p>
          <a:p>
            <a:r>
              <a:rPr lang="pl-PL" dirty="0"/>
              <a:t>zapalenie stawów, </a:t>
            </a:r>
            <a:r>
              <a:rPr lang="pl-PL" dirty="0" smtClean="0"/>
              <a:t>osierdzia</a:t>
            </a:r>
            <a:endParaRPr lang="pl-PL" dirty="0"/>
          </a:p>
          <a:p>
            <a:r>
              <a:rPr lang="pl-PL" dirty="0" smtClean="0"/>
              <a:t>choroba </a:t>
            </a:r>
            <a:r>
              <a:rPr lang="pl-PL" dirty="0"/>
              <a:t>rozwija się w ciągu 2-15 </a:t>
            </a:r>
            <a:r>
              <a:rPr lang="pl-PL" dirty="0" smtClean="0"/>
              <a:t>miesięcy</a:t>
            </a:r>
            <a:endParaRPr lang="pl-PL" dirty="0"/>
          </a:p>
          <a:p>
            <a:r>
              <a:rPr lang="pl-PL" dirty="0" smtClean="0"/>
              <a:t>rzadko </a:t>
            </a:r>
            <a:r>
              <a:rPr lang="pl-PL" dirty="0"/>
              <a:t>kończy się śmiercią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889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2161890" cy="236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36712"/>
            <a:ext cx="3104768" cy="226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56351"/>
            <a:ext cx="3069701" cy="204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9192"/>
            <a:ext cx="29241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43177"/>
            <a:ext cx="3861605" cy="253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2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75" y="1600201"/>
            <a:ext cx="3101370" cy="19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08131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9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Objawy kliniczne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73521"/>
            <a:ext cx="3773062" cy="522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3334"/>
            <a:ext cx="4224688" cy="277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5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Times New Roman"/>
              </a:rPr>
              <a:t>Zmiany sekcyjne </a:t>
            </a:r>
            <a:r>
              <a:rPr lang="pl-PL" dirty="0">
                <a:latin typeface="Times New Roman"/>
              </a:rPr>
              <a:t/>
            </a:r>
            <a:br>
              <a:rPr lang="pl-PL" dirty="0">
                <a:latin typeface="Times New Roman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pl-PL" sz="900" dirty="0">
              <a:solidFill>
                <a:srgbClr val="000000"/>
              </a:solidFill>
              <a:latin typeface="Times New Roman"/>
            </a:endParaRPr>
          </a:p>
          <a:p>
            <a:r>
              <a:rPr lang="pl-PL" b="1" dirty="0" smtClean="0">
                <a:latin typeface="Times New Roman"/>
              </a:rPr>
              <a:t>Sekcja </a:t>
            </a:r>
            <a:r>
              <a:rPr lang="pl-PL" b="1" dirty="0">
                <a:latin typeface="Times New Roman"/>
              </a:rPr>
              <a:t>może być wykonywana </a:t>
            </a:r>
            <a:r>
              <a:rPr lang="pl-PL" b="1" dirty="0" smtClean="0">
                <a:latin typeface="Times New Roman"/>
              </a:rPr>
              <a:t>wyłącznie </a:t>
            </a:r>
            <a:r>
              <a:rPr lang="pl-PL" b="1" dirty="0">
                <a:latin typeface="Times New Roman"/>
              </a:rPr>
              <a:t>przez </a:t>
            </a:r>
            <a:r>
              <a:rPr lang="pl-PL" b="1" dirty="0" smtClean="0">
                <a:latin typeface="Times New Roman"/>
              </a:rPr>
              <a:t>lekarza </a:t>
            </a:r>
            <a:r>
              <a:rPr lang="pl-PL" b="1" dirty="0">
                <a:latin typeface="Times New Roman"/>
              </a:rPr>
              <a:t>weterynarii </a:t>
            </a:r>
            <a:endParaRPr lang="pl-PL" b="1" dirty="0" smtClean="0">
              <a:latin typeface="Times New Roman"/>
            </a:endParaRPr>
          </a:p>
          <a:p>
            <a:endParaRPr lang="pl-PL" b="1" dirty="0">
              <a:latin typeface="Times New Roman"/>
            </a:endParaRPr>
          </a:p>
          <a:p>
            <a:endParaRPr lang="pl-PL" sz="1000" dirty="0">
              <a:solidFill>
                <a:srgbClr val="000000"/>
              </a:solidFill>
              <a:latin typeface="Times New Roman"/>
            </a:endParaRPr>
          </a:p>
          <a:p>
            <a:r>
              <a:rPr lang="pl-PL" b="1" dirty="0">
                <a:latin typeface="Times New Roman"/>
              </a:rPr>
              <a:t>JEŻELI WŁAŚCICIEL STWIERDZA </a:t>
            </a:r>
            <a:r>
              <a:rPr lang="pl-PL" b="1" dirty="0" smtClean="0">
                <a:latin typeface="Times New Roman"/>
              </a:rPr>
              <a:t>OBJAWY </a:t>
            </a:r>
            <a:r>
              <a:rPr lang="pl-PL" b="1" dirty="0">
                <a:latin typeface="Times New Roman"/>
              </a:rPr>
              <a:t>ZWIĘKSZONYCH ZACHOROWAŃ i PADNIĘĆ ŚWIŃ , NATYCHMIAST </a:t>
            </a:r>
            <a:r>
              <a:rPr lang="pl-PL" b="1" dirty="0" smtClean="0">
                <a:latin typeface="Times New Roman"/>
              </a:rPr>
              <a:t>POWINIEN </a:t>
            </a:r>
            <a:r>
              <a:rPr lang="pl-PL" b="1" dirty="0">
                <a:latin typeface="Times New Roman"/>
              </a:rPr>
              <a:t>ZAWIADOMIĆ POWIATOWEGO LEKARZA WET. </a:t>
            </a:r>
            <a:r>
              <a:rPr lang="pl-PL" sz="2400" b="1" dirty="0" smtClean="0">
                <a:latin typeface="Times New Roman"/>
              </a:rPr>
              <a:t>BEZPOŚREDNIO </a:t>
            </a:r>
            <a:r>
              <a:rPr lang="pl-PL" sz="2400" b="1" dirty="0">
                <a:latin typeface="Times New Roman"/>
              </a:rPr>
              <a:t>LUB ZA </a:t>
            </a:r>
            <a:r>
              <a:rPr lang="pl-PL" sz="2400" b="1" dirty="0" smtClean="0">
                <a:latin typeface="Times New Roman"/>
              </a:rPr>
              <a:t>POŚREDNICTWEM </a:t>
            </a:r>
            <a:r>
              <a:rPr lang="pl-PL" b="1" dirty="0" smtClean="0">
                <a:latin typeface="Times New Roman"/>
              </a:rPr>
              <a:t>SWOJEGO </a:t>
            </a:r>
            <a:r>
              <a:rPr lang="pl-PL" b="1" dirty="0">
                <a:latin typeface="Times New Roman"/>
              </a:rPr>
              <a:t>LEKARZA, </a:t>
            </a:r>
            <a:r>
              <a:rPr lang="pl-PL" b="1" dirty="0" smtClean="0">
                <a:latin typeface="Times New Roman"/>
              </a:rPr>
              <a:t>WÓJTA </a:t>
            </a:r>
            <a:r>
              <a:rPr lang="pl-PL" b="1" dirty="0">
                <a:latin typeface="Times New Roman"/>
              </a:rPr>
              <a:t>LUB BURMISTRZA.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888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1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1400" dirty="0">
                <a:solidFill>
                  <a:srgbClr val="000000"/>
                </a:solidFill>
                <a:latin typeface="Times New Roman"/>
              </a:rPr>
            </a:br>
            <a:r>
              <a:rPr lang="pl-PL" b="1" dirty="0">
                <a:latin typeface="Times New Roman"/>
              </a:rPr>
              <a:t>Zmiany anatomopatologiczne 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573566"/>
            <a:ext cx="6696744" cy="442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5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84698"/>
            <a:ext cx="491807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09" y="260648"/>
            <a:ext cx="29241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09" y="2466975"/>
            <a:ext cx="29241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37" y="4653136"/>
            <a:ext cx="29241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030663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31468"/>
            <a:ext cx="481526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3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797152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pl-PL" sz="16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Lek. wet. Anna Królczyk</a:t>
            </a:r>
            <a:br>
              <a:rPr lang="pl-PL" sz="16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Starszy Inspektor Weterynaryjny ds. zdrowia i ochrony zwierząt </a:t>
            </a:r>
            <a:br>
              <a:rPr lang="pl-PL" sz="16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r>
              <a:rPr lang="pl-PL" sz="1600" dirty="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w </a:t>
            </a:r>
            <a:r>
              <a:rPr lang="pl-PL" sz="16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Powiatowym Inspektoracie Weterynarii w Obornikach</a:t>
            </a:r>
            <a:br>
              <a:rPr lang="pl-PL" sz="16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r>
              <a:rPr lang="pl-PL" sz="16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Oborniki, </a:t>
            </a:r>
            <a:r>
              <a:rPr lang="pl-PL" sz="1600" dirty="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10 maja 2017r</a:t>
            </a:r>
            <a:r>
              <a:rPr lang="pl-PL" sz="16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.</a:t>
            </a:r>
            <a:br>
              <a:rPr lang="pl-PL" sz="16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4000" dirty="0">
                <a:solidFill>
                  <a:prstClr val="black"/>
                </a:solidFill>
                <a:ea typeface="+mj-ea"/>
                <a:cs typeface="+mj-cs"/>
              </a:rPr>
              <a:t>Afrykański pomór</a:t>
            </a:r>
            <a:br>
              <a:rPr lang="pl-PL" sz="40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pl-PL" sz="4000" dirty="0">
                <a:solidFill>
                  <a:prstClr val="black"/>
                </a:solidFill>
                <a:ea typeface="+mj-ea"/>
                <a:cs typeface="+mj-cs"/>
              </a:rPr>
              <a:t>świń</a:t>
            </a:r>
            <a:br>
              <a:rPr lang="pl-PL" sz="40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pl-PL" sz="4000" dirty="0">
                <a:solidFill>
                  <a:prstClr val="black"/>
                </a:solidFill>
                <a:ea typeface="+mj-ea"/>
                <a:cs typeface="+mj-cs"/>
              </a:rPr>
              <a:t>(ASFV) – </a:t>
            </a:r>
            <a:r>
              <a:rPr lang="pl-PL" sz="4000" dirty="0" smtClean="0">
                <a:solidFill>
                  <a:prstClr val="black"/>
                </a:solidFill>
                <a:ea typeface="+mj-ea"/>
                <a:cs typeface="+mj-cs"/>
              </a:rPr>
              <a:t>informacje podstawowe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990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706813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4343602" cy="267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8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405765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73016"/>
            <a:ext cx="4899628" cy="276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9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911600" cy="257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06" y="980728"/>
            <a:ext cx="372088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18" y="3789040"/>
            <a:ext cx="66579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5593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73964"/>
            <a:ext cx="4472558" cy="331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4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0643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5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9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900" dirty="0">
                <a:solidFill>
                  <a:srgbClr val="000000"/>
                </a:solidFill>
                <a:latin typeface="Times New Roman"/>
              </a:rPr>
            </a:br>
            <a:r>
              <a:rPr lang="pl-PL" b="1" dirty="0">
                <a:latin typeface="Times New Roman"/>
              </a:rPr>
              <a:t>Rozpoznanie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z="1000" dirty="0">
              <a:solidFill>
                <a:srgbClr val="000000"/>
              </a:solidFill>
              <a:latin typeface="Arial"/>
            </a:endParaRPr>
          </a:p>
          <a:p>
            <a:r>
              <a:rPr lang="pl-PL" sz="2800" b="1" dirty="0">
                <a:latin typeface="Arial"/>
              </a:rPr>
              <a:t>W przypadku zakażenia stada ASFV najważniejsze jest szybkie wykrycie jego obecności w populacji świń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831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1800" dirty="0">
                <a:solidFill>
                  <a:srgbClr val="000000"/>
                </a:solidFill>
                <a:latin typeface="Times New Roman"/>
              </a:rPr>
            </a:br>
            <a:r>
              <a:rPr lang="pl-PL" b="1" dirty="0">
                <a:latin typeface="Times New Roman"/>
              </a:rPr>
              <a:t>F</a:t>
            </a:r>
            <a:r>
              <a:rPr lang="pl-PL" b="1" dirty="0" smtClean="0">
                <a:latin typeface="Times New Roman"/>
              </a:rPr>
              <a:t>akty </a:t>
            </a:r>
            <a:r>
              <a:rPr lang="pl-PL" b="1" dirty="0">
                <a:latin typeface="Times New Roman"/>
              </a:rPr>
              <a:t>istotne w diagnostyce ASF: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r>
              <a:rPr lang="pl-PL" dirty="0" smtClean="0"/>
              <a:t>Brak szczepionek → </a:t>
            </a:r>
            <a:r>
              <a:rPr lang="pl-PL" dirty="0"/>
              <a:t>przeciwciała = zakażenie</a:t>
            </a:r>
          </a:p>
          <a:p>
            <a:r>
              <a:rPr lang="pl-PL" dirty="0" smtClean="0"/>
              <a:t>Brak </a:t>
            </a:r>
            <a:r>
              <a:rPr lang="pl-PL" dirty="0"/>
              <a:t>przeciwciał neutralizujących wirusa = długotrwała wiremia</a:t>
            </a:r>
          </a:p>
          <a:p>
            <a:r>
              <a:rPr lang="pl-PL" dirty="0" smtClean="0"/>
              <a:t>Wczesna </a:t>
            </a:r>
            <a:r>
              <a:rPr lang="pl-PL" dirty="0"/>
              <a:t>odpowiedź </a:t>
            </a:r>
            <a:r>
              <a:rPr lang="pl-PL" dirty="0" smtClean="0"/>
              <a:t>humoralna</a:t>
            </a:r>
          </a:p>
        </p:txBody>
      </p:sp>
    </p:spTree>
    <p:extLst>
      <p:ext uri="{BB962C8B-B14F-4D97-AF65-F5344CB8AC3E}">
        <p14:creationId xmlns:p14="http://schemas.microsoft.com/office/powerpoint/2010/main" val="132364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9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900" dirty="0">
                <a:solidFill>
                  <a:srgbClr val="000000"/>
                </a:solidFill>
                <a:latin typeface="Times New Roman"/>
              </a:rPr>
            </a:br>
            <a:r>
              <a:rPr lang="pl-PL" b="1" dirty="0">
                <a:latin typeface="Times New Roman"/>
              </a:rPr>
              <a:t>Diagnostyka </a:t>
            </a:r>
            <a:r>
              <a:rPr lang="pl-PL" b="1" dirty="0" smtClean="0">
                <a:latin typeface="Times New Roman"/>
              </a:rPr>
              <a:t>różnicowa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pl-PL" sz="1400" dirty="0">
              <a:solidFill>
                <a:srgbClr val="000000"/>
              </a:solidFill>
              <a:latin typeface="Arial"/>
            </a:endParaRPr>
          </a:p>
          <a:p>
            <a:endParaRPr lang="pl-PL" sz="1400" dirty="0">
              <a:latin typeface="Arial"/>
            </a:endParaRPr>
          </a:p>
          <a:p>
            <a:pPr marL="0" indent="0">
              <a:buNone/>
            </a:pPr>
            <a:r>
              <a:rPr lang="pl-PL" sz="2800" dirty="0">
                <a:latin typeface="Arial"/>
              </a:rPr>
              <a:t>- klasyczny pomór świń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</a:t>
            </a:r>
            <a:r>
              <a:rPr lang="pl-PL" dirty="0" err="1">
                <a:latin typeface="Times New Roman"/>
              </a:rPr>
              <a:t>cirkowiroza</a:t>
            </a:r>
            <a:r>
              <a:rPr lang="pl-PL" dirty="0">
                <a:latin typeface="Times New Roman"/>
              </a:rPr>
              <a:t> (PCV2) - PMWS/PDNS </a:t>
            </a:r>
            <a:endParaRPr lang="pl-PL" dirty="0">
              <a:latin typeface="Arial"/>
            </a:endParaRP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</a:t>
            </a:r>
            <a:r>
              <a:rPr lang="pl-PL" dirty="0" err="1">
                <a:latin typeface="Times New Roman"/>
              </a:rPr>
              <a:t>salmoneloza</a:t>
            </a:r>
            <a:r>
              <a:rPr lang="pl-PL" dirty="0">
                <a:latin typeface="Times New Roman"/>
              </a:rPr>
              <a:t>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dyzenteria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różyca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pleuropneumonia (</a:t>
            </a:r>
            <a:r>
              <a:rPr lang="pl-PL" dirty="0" err="1">
                <a:latin typeface="Times New Roman"/>
              </a:rPr>
              <a:t>App</a:t>
            </a:r>
            <a:r>
              <a:rPr lang="pl-PL" dirty="0">
                <a:latin typeface="Times New Roman"/>
              </a:rPr>
              <a:t>)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grypa świń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</a:t>
            </a:r>
            <a:r>
              <a:rPr lang="pl-PL" dirty="0" err="1">
                <a:latin typeface="Times New Roman"/>
              </a:rPr>
              <a:t>streptokokoza</a:t>
            </a:r>
            <a:r>
              <a:rPr lang="pl-PL" dirty="0">
                <a:latin typeface="Times New Roman"/>
              </a:rPr>
              <a:t>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pastereloza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choroba </a:t>
            </a:r>
            <a:r>
              <a:rPr lang="pl-PL" dirty="0" err="1">
                <a:latin typeface="Times New Roman"/>
              </a:rPr>
              <a:t>Aujeszkyego</a:t>
            </a:r>
            <a:r>
              <a:rPr lang="pl-PL" dirty="0">
                <a:latin typeface="Times New Roman"/>
              </a:rPr>
              <a:t>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</a:t>
            </a:r>
            <a:r>
              <a:rPr lang="pl-PL" dirty="0" err="1">
                <a:latin typeface="Times New Roman"/>
              </a:rPr>
              <a:t>pikornawirusowe</a:t>
            </a:r>
            <a:r>
              <a:rPr lang="pl-PL" dirty="0">
                <a:latin typeface="Times New Roman"/>
              </a:rPr>
              <a:t> zapalenie mózgu i rdzenia (choroba cieszyńska) </a:t>
            </a:r>
            <a:endParaRPr lang="pl-PL" dirty="0">
              <a:latin typeface="Arial"/>
            </a:endParaRP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-zatrucia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04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>
                <a:latin typeface="Times New Roman"/>
              </a:rPr>
              <a:t>Zwalczanie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Zakaz </a:t>
            </a:r>
            <a:r>
              <a:rPr lang="pl-PL" dirty="0"/>
              <a:t>leczenia </a:t>
            </a:r>
            <a:r>
              <a:rPr lang="pl-PL" dirty="0" smtClean="0"/>
              <a:t>!!!  </a:t>
            </a:r>
            <a:endParaRPr lang="pl-PL" dirty="0"/>
          </a:p>
          <a:p>
            <a:r>
              <a:rPr lang="pl-PL" dirty="0" smtClean="0"/>
              <a:t>Brak </a:t>
            </a:r>
            <a:r>
              <a:rPr lang="pl-PL" dirty="0"/>
              <a:t>szczepionek</a:t>
            </a:r>
          </a:p>
          <a:p>
            <a:r>
              <a:rPr lang="pl-PL" dirty="0"/>
              <a:t>Metody </a:t>
            </a:r>
            <a:r>
              <a:rPr lang="pl-PL" dirty="0" smtClean="0"/>
              <a:t>administracyjne - </a:t>
            </a:r>
            <a:r>
              <a:rPr lang="pl-PL" sz="2000" dirty="0" smtClean="0"/>
              <a:t>podlega obowiązkowi zwalczania</a:t>
            </a:r>
          </a:p>
          <a:p>
            <a:endParaRPr lang="pl-PL" sz="2000" dirty="0"/>
          </a:p>
          <a:p>
            <a:r>
              <a:rPr lang="pl-PL" sz="2000" dirty="0"/>
              <a:t>Dyrektywa </a:t>
            </a:r>
            <a:r>
              <a:rPr lang="pl-PL" sz="2000" dirty="0" smtClean="0"/>
              <a:t>2002/60/EC - Aneks </a:t>
            </a:r>
            <a:r>
              <a:rPr lang="pl-PL" sz="2000" dirty="0"/>
              <a:t>do dyrektywy </a:t>
            </a:r>
            <a:r>
              <a:rPr lang="pl-PL" sz="2000" dirty="0" smtClean="0"/>
              <a:t>stanowi Podręcznik diagnostyczny „</a:t>
            </a:r>
            <a:r>
              <a:rPr lang="pl-PL" sz="2000" dirty="0" err="1" smtClean="0"/>
              <a:t>African</a:t>
            </a:r>
            <a:r>
              <a:rPr lang="pl-PL" sz="2000" dirty="0" smtClean="0"/>
              <a:t> </a:t>
            </a:r>
            <a:r>
              <a:rPr lang="pl-PL" sz="2000" dirty="0" err="1"/>
              <a:t>swine</a:t>
            </a:r>
            <a:r>
              <a:rPr lang="pl-PL" sz="2000" dirty="0"/>
              <a:t> </a:t>
            </a:r>
            <a:r>
              <a:rPr lang="pl-PL" sz="2000" dirty="0" err="1"/>
              <a:t>fever</a:t>
            </a:r>
            <a:r>
              <a:rPr lang="pl-PL" sz="2000" dirty="0"/>
              <a:t> </a:t>
            </a:r>
            <a:r>
              <a:rPr lang="pl-PL" sz="2000" dirty="0" err="1"/>
              <a:t>diagnostic</a:t>
            </a:r>
            <a:r>
              <a:rPr lang="pl-PL" sz="2000" dirty="0"/>
              <a:t> </a:t>
            </a:r>
            <a:r>
              <a:rPr lang="pl-PL" sz="2000" dirty="0" err="1"/>
              <a:t>manual</a:t>
            </a:r>
            <a:r>
              <a:rPr lang="pl-PL" sz="2000" dirty="0" smtClean="0"/>
              <a:t>” (</a:t>
            </a:r>
            <a:r>
              <a:rPr lang="pl-PL" sz="2000" dirty="0"/>
              <a:t>zaakceptowany decyzją Komisji </a:t>
            </a:r>
            <a:r>
              <a:rPr lang="pl-PL" sz="2000" dirty="0" smtClean="0"/>
              <a:t>2003/422/WE z </a:t>
            </a:r>
            <a:r>
              <a:rPr lang="pl-PL" sz="2000" dirty="0"/>
              <a:t>26 maja 2003</a:t>
            </a:r>
            <a:r>
              <a:rPr lang="pl-PL" sz="2000" dirty="0" smtClean="0"/>
              <a:t>).</a:t>
            </a:r>
          </a:p>
          <a:p>
            <a:r>
              <a:rPr lang="pl-PL" sz="2000" dirty="0" smtClean="0"/>
              <a:t>Ustawa z </a:t>
            </a:r>
            <a:r>
              <a:rPr lang="pl-PL" sz="2000" dirty="0"/>
              <a:t>dnia 11 marca 2004 </a:t>
            </a:r>
            <a:r>
              <a:rPr lang="pl-PL" sz="2000" dirty="0" smtClean="0"/>
              <a:t>r. o </a:t>
            </a:r>
            <a:r>
              <a:rPr lang="pl-PL" sz="2000" dirty="0"/>
              <a:t>ochronie zdrowia zwierząt oraz zwalczaniu chorób zakaźnych </a:t>
            </a:r>
            <a:r>
              <a:rPr lang="pl-PL" sz="2000" dirty="0" smtClean="0"/>
              <a:t>zwierząt (</a:t>
            </a:r>
            <a:r>
              <a:rPr lang="pl-PL" sz="2000" dirty="0" err="1" smtClean="0"/>
              <a:t>t.j</a:t>
            </a:r>
            <a:r>
              <a:rPr lang="pl-PL" sz="2000" dirty="0" smtClean="0"/>
              <a:t>. Dz</a:t>
            </a:r>
            <a:r>
              <a:rPr lang="pl-PL" sz="2000" dirty="0"/>
              <a:t>. U. </a:t>
            </a:r>
            <a:r>
              <a:rPr lang="pl-PL" sz="2000" dirty="0" smtClean="0"/>
              <a:t>2014r</a:t>
            </a:r>
            <a:r>
              <a:rPr lang="pl-PL" sz="2000" dirty="0"/>
              <a:t>., poz. 754 </a:t>
            </a:r>
            <a:endParaRPr lang="pl-PL" sz="2000" dirty="0" smtClean="0"/>
          </a:p>
          <a:p>
            <a:r>
              <a:rPr lang="pl-PL" sz="2000" dirty="0" smtClean="0"/>
              <a:t>Rozporządzenie Ministra Rolnictwa i Rozwoju Wsi z </a:t>
            </a:r>
            <a:r>
              <a:rPr lang="pl-PL" sz="2000" dirty="0"/>
              <a:t>dnia </a:t>
            </a:r>
            <a:r>
              <a:rPr lang="pl-PL" sz="2000" dirty="0" smtClean="0"/>
              <a:t>6 maja 2015r.       w </a:t>
            </a:r>
            <a:r>
              <a:rPr lang="pl-PL" sz="2000" dirty="0"/>
              <a:t>sprawie </a:t>
            </a:r>
            <a:r>
              <a:rPr lang="pl-PL" sz="2000" dirty="0" smtClean="0"/>
              <a:t>zwalczania afrykańskiego </a:t>
            </a:r>
            <a:r>
              <a:rPr lang="pl-PL" sz="2000" dirty="0"/>
              <a:t>pomoru </a:t>
            </a:r>
            <a:r>
              <a:rPr lang="pl-PL" sz="2000" dirty="0" smtClean="0"/>
              <a:t>świń (Dz</a:t>
            </a:r>
            <a:r>
              <a:rPr lang="pl-PL" sz="2000" dirty="0"/>
              <a:t>. U. </a:t>
            </a:r>
            <a:r>
              <a:rPr lang="pl-PL" sz="2000" dirty="0" smtClean="0"/>
              <a:t>2015r., poz. 754 )</a:t>
            </a:r>
            <a:endParaRPr lang="pl-PL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28700"/>
            <a:ext cx="1826141" cy="18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57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Aktualna sytuacja epizootyczna na terenie kraju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787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8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pl-PL" sz="800" dirty="0">
                <a:solidFill>
                  <a:srgbClr val="000000"/>
                </a:solidFill>
                <a:latin typeface="Times New Roman"/>
              </a:rPr>
            </a:br>
            <a:r>
              <a:rPr lang="pl-PL" b="1" dirty="0">
                <a:latin typeface="Times New Roman"/>
              </a:rPr>
              <a:t>Afrykański pomór świń (ASF)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>
                <a:latin typeface="Times New Roman"/>
              </a:rPr>
              <a:t> </a:t>
            </a:r>
            <a:endParaRPr lang="pl-PL" dirty="0">
              <a:latin typeface="Times New Roman"/>
            </a:endParaRPr>
          </a:p>
          <a:p>
            <a:r>
              <a:rPr lang="pl-PL" dirty="0" smtClean="0"/>
              <a:t>Wyjątkowo </a:t>
            </a:r>
            <a:r>
              <a:rPr lang="pl-PL" dirty="0"/>
              <a:t>groźna, nieuleczalna, wysoce zakaźna i zaraźliwa, wirusowa choroba świń domowych oraz dzikich, podlegająca obowiązkowi urzędowego zwalczania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pl-PL" sz="2200" dirty="0" smtClean="0"/>
              <a:t>(zał. II pkt 12 ustawy o ochronie zdrowia zwierząt    oraz zwalczaniu chorób      zakaźnych z dnia 11marca 2004r.)</a:t>
            </a:r>
          </a:p>
          <a:p>
            <a:pPr lvl="0"/>
            <a:r>
              <a:rPr lang="pl-PL" b="1" dirty="0">
                <a:solidFill>
                  <a:prstClr val="black"/>
                </a:solidFill>
                <a:latin typeface="Times New Roman"/>
              </a:rPr>
              <a:t>Ludzie są niewrażliwi na zakażenie wirusem ASF </a:t>
            </a:r>
          </a:p>
          <a:p>
            <a:pPr marL="0" indent="0">
              <a:buNone/>
            </a:pP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14646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/>
          </p:cNvSpPr>
          <p:nvPr/>
        </p:nvSpPr>
        <p:spPr bwMode="auto">
          <a:xfrm>
            <a:off x="0" y="0"/>
            <a:ext cx="91440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Font typeface="Arial" charset="0"/>
              <a:buNone/>
            </a:pPr>
            <a:endParaRPr lang="en-US" altLang="pl-PL" sz="3200">
              <a:cs typeface="Arial" charset="0"/>
            </a:endParaRPr>
          </a:p>
        </p:txBody>
      </p:sp>
      <p:sp>
        <p:nvSpPr>
          <p:cNvPr id="5123" name="Tytuł 1"/>
          <p:cNvSpPr>
            <a:spLocks/>
          </p:cNvSpPr>
          <p:nvPr/>
        </p:nvSpPr>
        <p:spPr bwMode="auto">
          <a:xfrm>
            <a:off x="9525" y="1120775"/>
            <a:ext cx="913447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buFont typeface="Arial" charset="0"/>
              <a:buNone/>
            </a:pPr>
            <a:endParaRPr lang="en-US" altLang="pl-PL" sz="28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125" name="Tytuł 1"/>
          <p:cNvSpPr>
            <a:spLocks/>
          </p:cNvSpPr>
          <p:nvPr/>
        </p:nvSpPr>
        <p:spPr bwMode="auto">
          <a:xfrm>
            <a:off x="3200400" y="0"/>
            <a:ext cx="5943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Font typeface="Arial" charset="0"/>
              <a:buNone/>
            </a:pPr>
            <a:r>
              <a:rPr lang="pl-PL" altLang="pl-PL" sz="3200" dirty="0">
                <a:solidFill>
                  <a:srgbClr val="FFFFFF"/>
                </a:solidFill>
                <a:cs typeface="Arial" charset="0"/>
              </a:rPr>
              <a:t>Sytuacja epizootyczna</a:t>
            </a:r>
            <a:endParaRPr lang="en-US" altLang="pl-PL" sz="32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Prostokąt 2"/>
          <p:cNvSpPr>
            <a:spLocks noChangeArrowheads="1"/>
          </p:cNvSpPr>
          <p:nvPr/>
        </p:nvSpPr>
        <p:spPr bwMode="auto">
          <a:xfrm>
            <a:off x="4981201" y="1733645"/>
            <a:ext cx="364284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l-PL" altLang="pl-PL" sz="1600" dirty="0">
                <a:solidFill>
                  <a:schemeClr val="tx1"/>
                </a:solidFill>
              </a:rPr>
              <a:t>W 2014 i 2015 </a:t>
            </a:r>
            <a:r>
              <a:rPr lang="pl-PL" altLang="pl-PL" sz="1600" dirty="0" smtClean="0">
                <a:solidFill>
                  <a:schemeClr val="tx1"/>
                </a:solidFill>
              </a:rPr>
              <a:t>r. </a:t>
            </a:r>
            <a:r>
              <a:rPr lang="pl-PL" altLang="pl-PL" sz="1600" dirty="0">
                <a:solidFill>
                  <a:schemeClr val="tx1"/>
                </a:solidFill>
              </a:rPr>
              <a:t>potwierdzono </a:t>
            </a:r>
            <a:r>
              <a:rPr lang="pl-PL" altLang="pl-PL" sz="1600" b="1" dirty="0">
                <a:solidFill>
                  <a:schemeClr val="tx1"/>
                </a:solidFill>
              </a:rPr>
              <a:t>3 ogniska </a:t>
            </a:r>
            <a:r>
              <a:rPr lang="pl-PL" altLang="pl-PL" sz="1600" dirty="0">
                <a:solidFill>
                  <a:schemeClr val="tx1"/>
                </a:solidFill>
              </a:rPr>
              <a:t>ASF u świń: dwa w powiecie białostockim oraz </a:t>
            </a:r>
            <a:r>
              <a:rPr lang="pl-PL" altLang="pl-PL" sz="1600" b="1" dirty="0">
                <a:solidFill>
                  <a:schemeClr val="tx1"/>
                </a:solidFill>
              </a:rPr>
              <a:t>jedno ognisko </a:t>
            </a:r>
            <a:r>
              <a:rPr lang="pl-PL" altLang="pl-PL" sz="1600" dirty="0">
                <a:solidFill>
                  <a:schemeClr val="tx1"/>
                </a:solidFill>
              </a:rPr>
              <a:t>w powiecie sokólskim. </a:t>
            </a:r>
            <a:endParaRPr lang="pl-PL" altLang="pl-PL" sz="1600" dirty="0" smtClean="0">
              <a:solidFill>
                <a:schemeClr val="tx1"/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pl-PL" altLang="pl-PL" sz="1600" b="1" dirty="0" smtClean="0">
                <a:solidFill>
                  <a:srgbClr val="FF0000"/>
                </a:solidFill>
              </a:rPr>
              <a:t>Od </a:t>
            </a:r>
            <a:r>
              <a:rPr lang="pl-PL" altLang="pl-PL" sz="1600" b="1" dirty="0">
                <a:solidFill>
                  <a:srgbClr val="FF0000"/>
                </a:solidFill>
              </a:rPr>
              <a:t>24 czerwca 2016 r. do 3</a:t>
            </a:r>
            <a:r>
              <a:rPr lang="pl-PL" altLang="pl-PL" sz="1600" b="1" dirty="0" smtClean="0">
                <a:solidFill>
                  <a:srgbClr val="FF0000"/>
                </a:solidFill>
              </a:rPr>
              <a:t>0 września </a:t>
            </a:r>
            <a:r>
              <a:rPr lang="pl-PL" altLang="pl-PL" sz="1600" b="1" dirty="0">
                <a:solidFill>
                  <a:srgbClr val="FF0000"/>
                </a:solidFill>
              </a:rPr>
              <a:t>2016 r. </a:t>
            </a:r>
            <a:r>
              <a:rPr lang="pl-PL" altLang="pl-PL" sz="1600" dirty="0">
                <a:solidFill>
                  <a:schemeClr val="tx1"/>
                </a:solidFill>
              </a:rPr>
              <a:t>stwierdzonych zostało </a:t>
            </a:r>
            <a:r>
              <a:rPr lang="pl-PL" altLang="pl-PL" sz="1600" dirty="0" smtClean="0">
                <a:solidFill>
                  <a:schemeClr val="tx1"/>
                </a:solidFill>
              </a:rPr>
              <a:t> </a:t>
            </a:r>
            <a:r>
              <a:rPr lang="pl-PL" altLang="pl-PL" sz="1600" b="1" dirty="0" smtClean="0">
                <a:solidFill>
                  <a:schemeClr val="tx1"/>
                </a:solidFill>
              </a:rPr>
              <a:t>20 </a:t>
            </a:r>
            <a:r>
              <a:rPr lang="pl-PL" altLang="pl-PL" sz="1600" b="1" dirty="0">
                <a:solidFill>
                  <a:schemeClr val="tx1"/>
                </a:solidFill>
              </a:rPr>
              <a:t>ognisk </a:t>
            </a:r>
            <a:r>
              <a:rPr lang="pl-PL" altLang="pl-PL" sz="1600" dirty="0">
                <a:solidFill>
                  <a:schemeClr val="tx1"/>
                </a:solidFill>
              </a:rPr>
              <a:t>tej choroby</a:t>
            </a:r>
            <a:r>
              <a:rPr lang="pl-PL" altLang="pl-PL" sz="1600" dirty="0" smtClean="0">
                <a:solidFill>
                  <a:schemeClr val="tx1"/>
                </a:solidFill>
              </a:rPr>
              <a:t>:</a:t>
            </a:r>
          </a:p>
          <a:p>
            <a:pPr algn="just">
              <a:spcAft>
                <a:spcPts val="1200"/>
              </a:spcAft>
              <a:buFontTx/>
              <a:buChar char="-"/>
            </a:pPr>
            <a:r>
              <a:rPr lang="pl-PL" altLang="pl-PL" sz="1600" dirty="0" smtClean="0">
                <a:solidFill>
                  <a:schemeClr val="tx1"/>
                </a:solidFill>
              </a:rPr>
              <a:t>woj. podlaskie – 13 ognisk</a:t>
            </a:r>
          </a:p>
          <a:p>
            <a:pPr algn="just">
              <a:spcAft>
                <a:spcPts val="1200"/>
              </a:spcAft>
              <a:buFontTx/>
              <a:buChar char="-"/>
            </a:pPr>
            <a:r>
              <a:rPr lang="pl-PL" altLang="pl-PL" sz="1600" dirty="0" smtClean="0">
                <a:solidFill>
                  <a:schemeClr val="tx1"/>
                </a:solidFill>
              </a:rPr>
              <a:t> woj. mazowieckie – 2 ogniska</a:t>
            </a:r>
          </a:p>
          <a:p>
            <a:pPr algn="just">
              <a:spcAft>
                <a:spcPts val="1200"/>
              </a:spcAft>
              <a:buFontTx/>
              <a:buChar char="-"/>
            </a:pPr>
            <a:r>
              <a:rPr lang="pl-PL" altLang="pl-PL" sz="1600" dirty="0">
                <a:solidFill>
                  <a:schemeClr val="tx1"/>
                </a:solidFill>
              </a:rPr>
              <a:t> </a:t>
            </a:r>
            <a:r>
              <a:rPr lang="pl-PL" altLang="pl-PL" sz="1600" dirty="0" smtClean="0">
                <a:solidFill>
                  <a:schemeClr val="tx1"/>
                </a:solidFill>
              </a:rPr>
              <a:t>woj. lubelskie – </a:t>
            </a:r>
            <a:r>
              <a:rPr lang="pl-PL" altLang="pl-PL" sz="1600" dirty="0">
                <a:solidFill>
                  <a:schemeClr val="tx1"/>
                </a:solidFill>
              </a:rPr>
              <a:t>5</a:t>
            </a:r>
            <a:r>
              <a:rPr lang="pl-PL" altLang="pl-PL" sz="1600" dirty="0" smtClean="0">
                <a:solidFill>
                  <a:schemeClr val="tx1"/>
                </a:solidFill>
              </a:rPr>
              <a:t> ogniska</a:t>
            </a:r>
          </a:p>
          <a:p>
            <a:pPr algn="just">
              <a:spcAft>
                <a:spcPts val="1200"/>
              </a:spcAft>
            </a:pPr>
            <a:r>
              <a:rPr lang="pl-PL" altLang="pl-PL" sz="1600" dirty="0" smtClean="0">
                <a:solidFill>
                  <a:schemeClr val="tx1"/>
                </a:solidFill>
              </a:rPr>
              <a:t>Od dnia 30.09.2016 r. na terenie kraju nie były stwierdzane kolejne ogniska ASF</a:t>
            </a:r>
          </a:p>
          <a:p>
            <a:pPr algn="just">
              <a:spcAft>
                <a:spcPts val="1200"/>
              </a:spcAft>
            </a:pPr>
            <a:r>
              <a:rPr lang="pl-PL" altLang="pl-PL" sz="1600" dirty="0" smtClean="0">
                <a:solidFill>
                  <a:schemeClr val="tx1"/>
                </a:solidFill>
                <a:hlinkClick r:id="rId3" action="ppaction://hlinkfile"/>
              </a:rPr>
              <a:t>Regionalizacja PL 2017 (2016_2218) 265-269+23.png</a:t>
            </a:r>
            <a:endParaRPr lang="pl-PL" altLang="pl-PL" sz="1600" dirty="0">
              <a:solidFill>
                <a:schemeClr val="tx1"/>
              </a:solidFill>
            </a:endParaRPr>
          </a:p>
          <a:p>
            <a:pPr algn="just">
              <a:spcAft>
                <a:spcPts val="1200"/>
              </a:spcAft>
            </a:pPr>
            <a:endParaRPr lang="pl-PL" altLang="pl-PL" sz="1400" dirty="0">
              <a:solidFill>
                <a:schemeClr val="tx1"/>
              </a:solidFill>
            </a:endParaRPr>
          </a:p>
          <a:p>
            <a:pPr algn="just">
              <a:spcAft>
                <a:spcPts val="1200"/>
              </a:spcAft>
            </a:pPr>
            <a:endParaRPr lang="pl-PL" altLang="pl-PL" dirty="0">
              <a:solidFill>
                <a:schemeClr val="tx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6" y="7105"/>
            <a:ext cx="4192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60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rostokąt 7"/>
          <p:cNvSpPr>
            <a:spLocks noChangeArrowheads="1"/>
          </p:cNvSpPr>
          <p:nvPr/>
        </p:nvSpPr>
        <p:spPr bwMode="auto">
          <a:xfrm>
            <a:off x="247840" y="3823684"/>
            <a:ext cx="8845420" cy="249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>
            <a:spAutoFit/>
          </a:bodyPr>
          <a:lstStyle/>
          <a:p>
            <a:pPr marL="177800" indent="-177800" algn="just" defTabSz="622300">
              <a:lnSpc>
                <a:spcPts val="1700"/>
              </a:lnSpc>
              <a:spcBef>
                <a:spcPts val="0"/>
              </a:spcBef>
              <a:defRPr/>
            </a:pPr>
            <a:r>
              <a:rPr lang="pl-PL" altLang="pl-PL" sz="1700" b="1" dirty="0">
                <a:solidFill>
                  <a:prstClr val="black"/>
                </a:solidFill>
              </a:rPr>
              <a:t>Przypadki ASF u dzików</a:t>
            </a: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altLang="pl-PL" sz="1700" dirty="0">
                <a:solidFill>
                  <a:prstClr val="black"/>
                </a:solidFill>
              </a:rPr>
              <a:t>Pierwszy przypadek potwierdzony w dniu 17 lutego 2014 r</a:t>
            </a:r>
            <a:r>
              <a:rPr lang="pl-PL" altLang="pl-PL" sz="1700" dirty="0" smtClean="0">
                <a:solidFill>
                  <a:prstClr val="black"/>
                </a:solidFill>
              </a:rPr>
              <a:t>.</a:t>
            </a:r>
          </a:p>
          <a:p>
            <a:pPr marL="269875" lvl="1" algn="just" defTabSz="622300">
              <a:lnSpc>
                <a:spcPts val="1700"/>
              </a:lnSpc>
              <a:spcBef>
                <a:spcPts val="0"/>
              </a:spcBef>
              <a:defRPr/>
            </a:pPr>
            <a:endParaRPr lang="pl-PL" altLang="pl-PL" sz="1700" dirty="0">
              <a:solidFill>
                <a:prstClr val="black"/>
              </a:solidFill>
            </a:endParaRP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altLang="pl-PL" sz="1700" dirty="0">
                <a:solidFill>
                  <a:prstClr val="black"/>
                </a:solidFill>
              </a:rPr>
              <a:t>2014: </a:t>
            </a:r>
            <a:r>
              <a:rPr lang="pl-PL" altLang="pl-PL" sz="1700" b="1" dirty="0">
                <a:solidFill>
                  <a:prstClr val="black"/>
                </a:solidFill>
              </a:rPr>
              <a:t>30</a:t>
            </a:r>
            <a:r>
              <a:rPr lang="pl-PL" altLang="pl-PL" sz="1700" dirty="0">
                <a:solidFill>
                  <a:prstClr val="black"/>
                </a:solidFill>
              </a:rPr>
              <a:t> przypadków</a:t>
            </a: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altLang="pl-PL" sz="1700" dirty="0">
                <a:solidFill>
                  <a:prstClr val="black"/>
                </a:solidFill>
              </a:rPr>
              <a:t>2015: </a:t>
            </a:r>
            <a:r>
              <a:rPr lang="pl-PL" altLang="pl-PL" sz="1700" b="1" dirty="0">
                <a:solidFill>
                  <a:prstClr val="black"/>
                </a:solidFill>
              </a:rPr>
              <a:t>53</a:t>
            </a:r>
            <a:r>
              <a:rPr lang="pl-PL" altLang="pl-PL" sz="1700" dirty="0">
                <a:solidFill>
                  <a:prstClr val="black"/>
                </a:solidFill>
              </a:rPr>
              <a:t> przypadki (spadek częstotliwości występowania od II połowy 2015 r.) </a:t>
            </a: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altLang="pl-PL" sz="1700" dirty="0">
                <a:solidFill>
                  <a:prstClr val="black"/>
                </a:solidFill>
              </a:rPr>
              <a:t>2016: </a:t>
            </a:r>
            <a:r>
              <a:rPr lang="pl-PL" altLang="pl-PL" sz="1700" b="1" dirty="0" smtClean="0">
                <a:solidFill>
                  <a:prstClr val="black"/>
                </a:solidFill>
              </a:rPr>
              <a:t>80</a:t>
            </a:r>
            <a:r>
              <a:rPr lang="pl-PL" altLang="pl-PL" sz="1700" dirty="0" smtClean="0">
                <a:solidFill>
                  <a:prstClr val="black"/>
                </a:solidFill>
              </a:rPr>
              <a:t> </a:t>
            </a:r>
            <a:r>
              <a:rPr lang="pl-PL" altLang="pl-PL" sz="1700" dirty="0">
                <a:solidFill>
                  <a:prstClr val="black"/>
                </a:solidFill>
              </a:rPr>
              <a:t>przypadków </a:t>
            </a:r>
            <a:endParaRPr lang="pl-PL" altLang="pl-PL" sz="1700" dirty="0" smtClean="0">
              <a:solidFill>
                <a:prstClr val="black"/>
              </a:solidFill>
            </a:endParaRP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altLang="pl-PL" sz="1700" dirty="0" smtClean="0">
                <a:solidFill>
                  <a:prstClr val="black"/>
                </a:solidFill>
              </a:rPr>
              <a:t>2017: </a:t>
            </a:r>
            <a:r>
              <a:rPr lang="pl-PL" altLang="pl-PL" sz="1700" b="1" dirty="0" smtClean="0">
                <a:solidFill>
                  <a:prstClr val="black"/>
                </a:solidFill>
              </a:rPr>
              <a:t>112 </a:t>
            </a:r>
            <a:r>
              <a:rPr lang="pl-PL" altLang="pl-PL" sz="1700" dirty="0" smtClean="0">
                <a:solidFill>
                  <a:prstClr val="black"/>
                </a:solidFill>
              </a:rPr>
              <a:t>przypadków (stan na dzień </a:t>
            </a:r>
            <a:r>
              <a:rPr lang="pl-PL" altLang="pl-PL" sz="1700" dirty="0" smtClean="0">
                <a:solidFill>
                  <a:prstClr val="black"/>
                </a:solidFill>
              </a:rPr>
              <a:t>26.04.2017</a:t>
            </a:r>
            <a:r>
              <a:rPr lang="pl-PL" altLang="pl-PL" sz="1700" dirty="0" smtClean="0">
                <a:solidFill>
                  <a:prstClr val="black"/>
                </a:solidFill>
              </a:rPr>
              <a:t>)</a:t>
            </a:r>
            <a:endParaRPr lang="pl-PL" altLang="pl-PL" sz="1700" dirty="0">
              <a:solidFill>
                <a:prstClr val="black"/>
              </a:solidFill>
            </a:endParaRP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altLang="pl-PL" sz="1700" b="1" u="sng" dirty="0">
                <a:solidFill>
                  <a:prstClr val="black"/>
                </a:solidFill>
              </a:rPr>
              <a:t>W sumie przypadków: </a:t>
            </a:r>
            <a:r>
              <a:rPr lang="pl-PL" altLang="pl-PL" sz="1700" b="1" u="sng" dirty="0" smtClean="0">
                <a:solidFill>
                  <a:prstClr val="black"/>
                </a:solidFill>
              </a:rPr>
              <a:t>275</a:t>
            </a:r>
            <a:endParaRPr lang="pl-PL" altLang="pl-PL" sz="1700" b="1" u="sng" dirty="0">
              <a:solidFill>
                <a:prstClr val="black"/>
              </a:solidFill>
            </a:endParaRP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pl-PL" altLang="pl-PL" sz="1700" b="1" dirty="0">
              <a:solidFill>
                <a:prstClr val="black"/>
              </a:solidFill>
            </a:endParaRPr>
          </a:p>
          <a:p>
            <a:pPr marL="177800" indent="-87313" algn="just" defTabSz="622300">
              <a:lnSpc>
                <a:spcPts val="1700"/>
              </a:lnSpc>
              <a:spcBef>
                <a:spcPts val="0"/>
              </a:spcBef>
              <a:defRPr/>
            </a:pPr>
            <a:r>
              <a:rPr lang="pl-PL" altLang="pl-PL" sz="1700" b="1" dirty="0">
                <a:solidFill>
                  <a:prstClr val="black"/>
                </a:solidFill>
              </a:rPr>
              <a:t>    Ogniska ASF u świń</a:t>
            </a: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altLang="pl-PL" sz="1700" dirty="0">
                <a:solidFill>
                  <a:prstClr val="black"/>
                </a:solidFill>
              </a:rPr>
              <a:t>2014: </a:t>
            </a:r>
            <a:r>
              <a:rPr lang="pl-PL" altLang="pl-PL" sz="1700" b="1" dirty="0">
                <a:solidFill>
                  <a:prstClr val="black"/>
                </a:solidFill>
              </a:rPr>
              <a:t>2</a:t>
            </a:r>
            <a:r>
              <a:rPr lang="pl-PL" altLang="pl-PL" sz="1700" dirty="0">
                <a:solidFill>
                  <a:prstClr val="black"/>
                </a:solidFill>
              </a:rPr>
              <a:t> ogniska</a:t>
            </a: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altLang="pl-PL" sz="1700" dirty="0">
                <a:solidFill>
                  <a:prstClr val="black"/>
                </a:solidFill>
              </a:rPr>
              <a:t>2015: </a:t>
            </a:r>
            <a:r>
              <a:rPr lang="pl-PL" altLang="pl-PL" sz="1700" b="1" dirty="0">
                <a:solidFill>
                  <a:prstClr val="black"/>
                </a:solidFill>
              </a:rPr>
              <a:t>1</a:t>
            </a:r>
            <a:r>
              <a:rPr lang="pl-PL" altLang="pl-PL" sz="1700" dirty="0">
                <a:solidFill>
                  <a:prstClr val="black"/>
                </a:solidFill>
              </a:rPr>
              <a:t> ognisko </a:t>
            </a: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altLang="pl-PL" sz="1700" b="1" dirty="0">
                <a:solidFill>
                  <a:srgbClr val="FF0000"/>
                </a:solidFill>
              </a:rPr>
              <a:t>2016: </a:t>
            </a:r>
            <a:r>
              <a:rPr lang="pl-PL" altLang="pl-PL" sz="1700" b="1" dirty="0" smtClean="0">
                <a:solidFill>
                  <a:srgbClr val="FF0000"/>
                </a:solidFill>
              </a:rPr>
              <a:t>20 </a:t>
            </a:r>
            <a:r>
              <a:rPr lang="pl-PL" altLang="pl-PL" sz="1700" b="1" dirty="0">
                <a:solidFill>
                  <a:srgbClr val="FF0000"/>
                </a:solidFill>
              </a:rPr>
              <a:t>ognisk (ostatnie w dniu </a:t>
            </a:r>
            <a:r>
              <a:rPr lang="pl-PL" altLang="pl-PL" sz="1700" b="1" dirty="0" smtClean="0">
                <a:solidFill>
                  <a:srgbClr val="FF0000"/>
                </a:solidFill>
              </a:rPr>
              <a:t>30.09.2016)</a:t>
            </a:r>
            <a:endParaRPr lang="pl-PL" altLang="pl-PL" sz="1700" b="1" dirty="0">
              <a:solidFill>
                <a:srgbClr val="FF0000"/>
              </a:solidFill>
            </a:endParaRPr>
          </a:p>
          <a:p>
            <a:pPr marL="450850" lvl="1" indent="-180975" algn="just" defTabSz="622300">
              <a:lnSpc>
                <a:spcPts val="17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l-PL" altLang="pl-PL" sz="1700" b="1" u="sng" dirty="0">
                <a:solidFill>
                  <a:prstClr val="black"/>
                </a:solidFill>
              </a:rPr>
              <a:t>W sumie ognisk: </a:t>
            </a:r>
            <a:r>
              <a:rPr lang="pl-PL" altLang="pl-PL" sz="1700" b="1" u="sng" dirty="0" smtClean="0">
                <a:solidFill>
                  <a:prstClr val="black"/>
                </a:solidFill>
              </a:rPr>
              <a:t>23</a:t>
            </a:r>
            <a:endParaRPr lang="pl-PL" altLang="pl-PL" sz="1700" b="1" u="sng" dirty="0">
              <a:solidFill>
                <a:prstClr val="black"/>
              </a:solidFill>
            </a:endParaRPr>
          </a:p>
          <a:p>
            <a:pPr marL="269875" lvl="1" algn="just" defTabSz="622300">
              <a:lnSpc>
                <a:spcPts val="1700"/>
              </a:lnSpc>
              <a:spcBef>
                <a:spcPts val="0"/>
              </a:spcBef>
              <a:defRPr/>
            </a:pPr>
            <a:endParaRPr lang="pl-PL" altLang="pl-PL" sz="1700" b="1" dirty="0">
              <a:solidFill>
                <a:prstClr val="black"/>
              </a:solidFill>
            </a:endParaRPr>
          </a:p>
        </p:txBody>
      </p:sp>
      <p:sp>
        <p:nvSpPr>
          <p:cNvPr id="6147" name="Tytuł 1"/>
          <p:cNvSpPr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Font typeface="Arial" charset="0"/>
              <a:buNone/>
            </a:pPr>
            <a:r>
              <a:rPr lang="pl-PL" altLang="pl-PL" sz="3200">
                <a:solidFill>
                  <a:srgbClr val="FFFFFF"/>
                </a:solidFill>
                <a:cs typeface="Arial" charset="0"/>
              </a:rPr>
              <a:t>Sytuacja epizootyczna</a:t>
            </a:r>
            <a:endParaRPr lang="en-US" altLang="pl-PL" sz="3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148" name="Prostokąt 2"/>
          <p:cNvSpPr>
            <a:spLocks noChangeArrowheads="1"/>
          </p:cNvSpPr>
          <p:nvPr/>
        </p:nvSpPr>
        <p:spPr bwMode="auto">
          <a:xfrm>
            <a:off x="247840" y="998538"/>
            <a:ext cx="4225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l-PL" altLang="pl-PL" sz="4000" dirty="0" smtClean="0">
                <a:solidFill>
                  <a:schemeClr val="tx1"/>
                </a:solidFill>
              </a:rPr>
              <a:t>Przypadek u dzika </a:t>
            </a:r>
          </a:p>
        </p:txBody>
      </p:sp>
      <p:pic>
        <p:nvPicPr>
          <p:cNvPr id="6" name="Picture 3" descr="C:\Documents and Settings\wet\Pulpit\ASF prezentacja\ASF - choroba\1280px-Pig_8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7458" y="1706424"/>
            <a:ext cx="2461338" cy="21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wet\Pulpit\ASF prezentacja\ASF - choroba\Locha(j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8121" y="1706424"/>
            <a:ext cx="2461903" cy="210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2"/>
          <p:cNvSpPr>
            <a:spLocks noChangeArrowheads="1"/>
          </p:cNvSpPr>
          <p:nvPr/>
        </p:nvSpPr>
        <p:spPr bwMode="auto">
          <a:xfrm>
            <a:off x="4783984" y="1007498"/>
            <a:ext cx="4225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l-PL" altLang="pl-PL" sz="4000" dirty="0" smtClean="0">
                <a:solidFill>
                  <a:schemeClr val="tx1"/>
                </a:solidFill>
              </a:rPr>
              <a:t>Ognisko u świń</a:t>
            </a:r>
          </a:p>
        </p:txBody>
      </p:sp>
    </p:spTree>
    <p:extLst>
      <p:ext uri="{BB962C8B-B14F-4D97-AF65-F5344CB8AC3E}">
        <p14:creationId xmlns:p14="http://schemas.microsoft.com/office/powerpoint/2010/main" val="2859197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ytuł 1"/>
          <p:cNvSpPr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Font typeface="Arial" charset="0"/>
              <a:buNone/>
            </a:pPr>
            <a:r>
              <a:rPr lang="pl-PL" altLang="pl-PL" sz="3200">
                <a:cs typeface="Arial" charset="0"/>
              </a:rPr>
              <a:t>Afrykański pomór świń</a:t>
            </a:r>
            <a:endParaRPr lang="en-US" altLang="pl-PL" sz="3200">
              <a:cs typeface="Arial" charset="0"/>
            </a:endParaRPr>
          </a:p>
        </p:txBody>
      </p:sp>
      <p:sp>
        <p:nvSpPr>
          <p:cNvPr id="60419" name="Tytuł 1"/>
          <p:cNvSpPr>
            <a:spLocks/>
          </p:cNvSpPr>
          <p:nvPr/>
        </p:nvSpPr>
        <p:spPr bwMode="auto">
          <a:xfrm>
            <a:off x="9525" y="1120775"/>
            <a:ext cx="913447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buFont typeface="Arial" charset="0"/>
              <a:buNone/>
            </a:pPr>
            <a:endParaRPr lang="en-US" altLang="pl-PL" sz="2800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490887"/>
              </p:ext>
            </p:extLst>
          </p:nvPr>
        </p:nvGraphicFramePr>
        <p:xfrm>
          <a:off x="0" y="-10358"/>
          <a:ext cx="9134475" cy="6672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286"/>
                <a:gridCol w="2454442"/>
                <a:gridCol w="3332747"/>
              </a:tblGrid>
              <a:tr h="97129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aseline="0" dirty="0" smtClean="0">
                          <a:solidFill>
                            <a:schemeClr val="bg1"/>
                          </a:solidFill>
                        </a:rPr>
                        <a:t>Podział terytorium Polski na obszary wg kryterium zagrożenia wystąpieniem wirusa ASF:</a:t>
                      </a:r>
                      <a:endParaRPr lang="pl-PL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pl-PL" sz="1800" dirty="0"/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64007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Obszar</a:t>
                      </a:r>
                      <a:r>
                        <a:rPr lang="pl-PL" sz="1800" b="1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ochronny</a:t>
                      </a:r>
                      <a:endParaRPr lang="pl-PL" sz="18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Obszar objęty ograniczeniami</a:t>
                      </a:r>
                      <a:endParaRPr lang="pl-PL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Obszar zagrożenia</a:t>
                      </a:r>
                      <a:endParaRPr lang="pl-PL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</a:tr>
              <a:tr h="5060894">
                <a:tc>
                  <a:txBody>
                    <a:bodyPr/>
                    <a:lstStyle/>
                    <a:p>
                      <a:r>
                        <a:rPr lang="pl-PL" sz="1800" b="1" baseline="0" dirty="0" smtClean="0">
                          <a:solidFill>
                            <a:srgbClr val="FFC000"/>
                          </a:solidFill>
                        </a:rPr>
                        <a:t>Obszar ochronny - obszary państwa wymienione w cz. I  załącznika do Decyzji wykonawczej Komisji Nr 2014/709/UE – są to obszary państwa na których ryzyko wynika z pewnej bliskości zakażenia występującego w populacji dzików</a:t>
                      </a:r>
                    </a:p>
                    <a:p>
                      <a:endParaRPr lang="pl-PL" sz="1800" baseline="0" dirty="0" smtClean="0">
                        <a:solidFill>
                          <a:srgbClr val="FFC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obszary państwa wymienione w cz. II  załącznika do Decyzji wykonawczej Komisji Nr 2014/709/UE – są to obszary państwa gdzie choroba dotyczy  dzików</a:t>
                      </a:r>
                    </a:p>
                    <a:p>
                      <a:pPr algn="ctr"/>
                      <a:endParaRPr lang="pl-PL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obszary państwa wymienione w cz. III załącznika do Decyzji wykonawczej Komisji Nr 2014/709/UE – są to obszary państwa gdzie choroba dotyczy trzody chlewnej i dzików, sytuacja epizootyczna jest dynamiczna, a jej rozwój niepewny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endParaRPr lang="pl-PL" sz="18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500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ytuł 1"/>
          <p:cNvSpPr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Font typeface="Arial" charset="0"/>
              <a:buNone/>
            </a:pPr>
            <a:r>
              <a:rPr lang="pl-PL" altLang="pl-PL" sz="3200">
                <a:cs typeface="Arial" charset="0"/>
              </a:rPr>
              <a:t>Afrykański pomór świń</a:t>
            </a:r>
            <a:endParaRPr lang="en-US" altLang="pl-PL" sz="3200">
              <a:cs typeface="Arial" charset="0"/>
            </a:endParaRPr>
          </a:p>
        </p:txBody>
      </p:sp>
      <p:sp>
        <p:nvSpPr>
          <p:cNvPr id="60419" name="Tytuł 1"/>
          <p:cNvSpPr>
            <a:spLocks/>
          </p:cNvSpPr>
          <p:nvPr/>
        </p:nvSpPr>
        <p:spPr bwMode="auto">
          <a:xfrm>
            <a:off x="9525" y="1120775"/>
            <a:ext cx="913447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buFont typeface="Arial" charset="0"/>
              <a:buNone/>
            </a:pPr>
            <a:endParaRPr lang="en-US" altLang="pl-PL" sz="2800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612646"/>
              </p:ext>
            </p:extLst>
          </p:nvPr>
        </p:nvGraphicFramePr>
        <p:xfrm>
          <a:off x="0" y="-10358"/>
          <a:ext cx="9134475" cy="7216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456"/>
                <a:gridCol w="216024"/>
                <a:gridCol w="241995"/>
              </a:tblGrid>
              <a:tr h="77506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solidFill>
                            <a:schemeClr val="bg1"/>
                          </a:solidFill>
                        </a:rPr>
                        <a:t>Wg decyzji wykonawczej Komisji z (UE) 2017/767 z dnia 28 kwietnia 2017 r. nowelizującej</a:t>
                      </a:r>
                      <a:r>
                        <a:rPr lang="pl-PL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</a:rPr>
                        <a:t>załącznik do decyzji wykonawczej Komisji 2014/709/UE  obszary objęte restrykcjami stanowią</a:t>
                      </a:r>
                      <a:r>
                        <a:rPr lang="pl-PL" sz="1800" baseline="0" dirty="0" smtClean="0">
                          <a:solidFill>
                            <a:schemeClr val="bg1"/>
                          </a:solidFill>
                        </a:rPr>
                        <a:t> następujące gminy lub ich części:</a:t>
                      </a:r>
                      <a:endParaRPr lang="pl-PL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45044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Obszar</a:t>
                      </a:r>
                      <a:r>
                        <a:rPr lang="pl-PL" sz="1800" b="1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ochronny – cz. I ust. 4 zał.</a:t>
                      </a:r>
                      <a:endParaRPr lang="pl-PL" sz="18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T="45717" marB="45717"/>
                </a:tc>
              </a:tr>
              <a:tr h="5060894">
                <a:tc>
                  <a:txBody>
                    <a:bodyPr/>
                    <a:lstStyle/>
                    <a:p>
                      <a:r>
                        <a:rPr lang="pl-PL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województwie warmińsko-mazurskim</a:t>
                      </a: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Kalinowo i Prostki w powiecie ełckim,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gmina Biała Piska w powiecie </a:t>
                      </a:r>
                      <a:r>
                        <a:rPr lang="pl-PL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piskim</a:t>
                      </a: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pl-PL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województwie podlaskim: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Juchnowiec Kościelny, Suraż, Turośń Kościelna, Łapy i Poświętne w powiecie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białostockim,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gmina Brańsk z miastem Brańsk, gminy Boćki, Rudka, Wyszki, część gminy Bielsk Podlaski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położona na zachód od linii wyznaczonej przez drogę nr 19 (w kierunku północnym od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miasta Bielsk Podlaski) i przedłużonej przez wschodnią granicę miasta Bielsk Podlaski i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drogę nr 66 (w kierunku południowym od miasta Bielsk Podlaski), miasto Bielsk Podlaski,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część gminy Orla położona na zachód od drogi nr 66 w powiecie bielskim,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Drohiczyn, Dziadkowice, Grodzisk i Perlejewo w powiecie siemiatyckim,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Grabowo i Stawiski w powiecie kolneńskim,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Kołaki Kościelne, Szumowo, Zambrów z miastem Zambrów w powiecie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zambrowskim,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Rutka-Tartak, Szypliszki, Suwałki i Raczki w powiecie suwalskim,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Sokoły, Kulesze Kościelne, Nowe Piekuty, Szepietowo, Klukowo, Ciechanowiec,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Wysokie Mazowieckie z miastem Wysokie Mazowieckie, Czyżew w powiecie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wysokomazowieckim,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augustowski,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łomżyński, </a:t>
                      </a:r>
                      <a:endParaRPr lang="pl-PL" sz="1800" baseline="0" dirty="0" smtClean="0">
                        <a:solidFill>
                          <a:srgbClr val="FFC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000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ytuł 1"/>
          <p:cNvSpPr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Font typeface="Arial" charset="0"/>
              <a:buNone/>
            </a:pPr>
            <a:r>
              <a:rPr lang="pl-PL" altLang="pl-PL" sz="3200">
                <a:cs typeface="Arial" charset="0"/>
              </a:rPr>
              <a:t>Afrykański pomór świń</a:t>
            </a:r>
            <a:endParaRPr lang="en-US" altLang="pl-PL" sz="3200">
              <a:cs typeface="Arial" charset="0"/>
            </a:endParaRPr>
          </a:p>
        </p:txBody>
      </p:sp>
      <p:sp>
        <p:nvSpPr>
          <p:cNvPr id="60419" name="Tytuł 1"/>
          <p:cNvSpPr>
            <a:spLocks/>
          </p:cNvSpPr>
          <p:nvPr/>
        </p:nvSpPr>
        <p:spPr bwMode="auto">
          <a:xfrm>
            <a:off x="9525" y="1120775"/>
            <a:ext cx="913447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buFont typeface="Arial" charset="0"/>
              <a:buNone/>
            </a:pPr>
            <a:endParaRPr lang="en-US" altLang="pl-PL" sz="2800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072146"/>
              </p:ext>
            </p:extLst>
          </p:nvPr>
        </p:nvGraphicFramePr>
        <p:xfrm>
          <a:off x="0" y="-10358"/>
          <a:ext cx="9134475" cy="7144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456"/>
                <a:gridCol w="216024"/>
                <a:gridCol w="241995"/>
              </a:tblGrid>
              <a:tr h="97129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solidFill>
                            <a:schemeClr val="bg1"/>
                          </a:solidFill>
                        </a:rPr>
                        <a:t>Wg decyzji wykonawczej Komisji z (UE) 2017/767 z dnia 28 kwietnia 2017 r. nowelizującej</a:t>
                      </a:r>
                      <a:r>
                        <a:rPr lang="pl-PL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</a:rPr>
                        <a:t>załącznik do decyzji wykonawczej Komisji 2014/709/UE  obszary objęte restrykcjami stanowią</a:t>
                      </a:r>
                      <a:r>
                        <a:rPr lang="pl-PL" sz="1800" baseline="0" dirty="0" smtClean="0">
                          <a:solidFill>
                            <a:schemeClr val="bg1"/>
                          </a:solidFill>
                        </a:rPr>
                        <a:t> następujące gminy lub ich części:</a:t>
                      </a:r>
                      <a:endParaRPr lang="pl-PL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pl-PL" sz="1800" dirty="0"/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8436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Obszar</a:t>
                      </a:r>
                      <a:r>
                        <a:rPr lang="pl-PL" sz="1800" b="1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ochronny – cz. I ust. 4 zał.</a:t>
                      </a:r>
                      <a:endParaRPr lang="pl-PL" sz="18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T="45717" marB="45717"/>
                </a:tc>
              </a:tr>
              <a:tr h="5060894">
                <a:tc>
                  <a:txBody>
                    <a:bodyPr/>
                    <a:lstStyle/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miejski Białystok,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miejski Łomża,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miejski Suwałki 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sejneński,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Dąbrowa Białostocka, Janów, Nowy Dwór, Sidra, Suchowola i Korycin w powiecie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sokólskim, </a:t>
                      </a:r>
                    </a:p>
                    <a:p>
                      <a:r>
                        <a:rPr lang="pl-PL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województwie mazowieckim: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Ceranów, Jabłonna Lacka, Sterdyń i Repki w powiecie sokołowskim,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Korczew, Przesmyki, Paprotnia, Suchożebry, Mordy, Siedlce i Zbuczyn w powiecie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siedleckim,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miejski Siedlce,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Rzekuń, Troszyn, Czerwin i Goworowo w powiecie ostrołęckim,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północna część gminy Platerów do linii kolejowej nr 31 (Czeremcha – Siedlce) oraz gminy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Olszanka i Łosice w powiecie łosickim,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ostrowski, </a:t>
                      </a:r>
                    </a:p>
                    <a:p>
                      <a:r>
                        <a:rPr lang="pl-PL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województwie lubelskim: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gmina Hanna w powiecie włodawskim,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Kąkolewnica Wschodnia i Komarówka Podlaska w powiecie radzyńskim,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gmina Międzyrzec Podlaski z miastem Międzyrzec Podlaski, gminy Drelów, Rossosz, </a:t>
                      </a:r>
                    </a:p>
                    <a:p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Sławatycze, </a:t>
                      </a:r>
                      <a:r>
                        <a:rPr lang="pl-PL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Wisznica</a:t>
                      </a: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Sosnówka, Łomazy i Tuczna w powiecie bialskim. </a:t>
                      </a:r>
                      <a:endParaRPr lang="pl-PL" sz="1800" baseline="0" dirty="0" smtClean="0">
                        <a:solidFill>
                          <a:srgbClr val="FFC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09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ytuł 1"/>
          <p:cNvSpPr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Font typeface="Arial" charset="0"/>
              <a:buNone/>
            </a:pPr>
            <a:r>
              <a:rPr lang="pl-PL" altLang="pl-PL" sz="3200">
                <a:cs typeface="Arial" charset="0"/>
              </a:rPr>
              <a:t>Afrykański pomór świń</a:t>
            </a:r>
            <a:endParaRPr lang="en-US" altLang="pl-PL" sz="3200">
              <a:cs typeface="Arial" charset="0"/>
            </a:endParaRPr>
          </a:p>
        </p:txBody>
      </p:sp>
      <p:sp>
        <p:nvSpPr>
          <p:cNvPr id="60419" name="Tytuł 1"/>
          <p:cNvSpPr>
            <a:spLocks/>
          </p:cNvSpPr>
          <p:nvPr/>
        </p:nvSpPr>
        <p:spPr bwMode="auto">
          <a:xfrm>
            <a:off x="9525" y="1120775"/>
            <a:ext cx="913447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buFont typeface="Arial" charset="0"/>
              <a:buNone/>
            </a:pPr>
            <a:endParaRPr lang="en-US" altLang="pl-PL" sz="2800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371620"/>
              </p:ext>
            </p:extLst>
          </p:nvPr>
        </p:nvGraphicFramePr>
        <p:xfrm>
          <a:off x="0" y="-10358"/>
          <a:ext cx="9134475" cy="6889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8684200"/>
                <a:gridCol w="241995"/>
              </a:tblGrid>
              <a:tr h="97129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solidFill>
                            <a:schemeClr val="bg1"/>
                          </a:solidFill>
                        </a:rPr>
                        <a:t>Wg decyzji wykonawczej Komisji z (UE) 2017/767 z dnia 28 kwietnia 2017 r. nowelizującej</a:t>
                      </a:r>
                      <a:r>
                        <a:rPr lang="pl-PL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</a:rPr>
                        <a:t>załącznik do decyzji wykonawczej Komisji 2014/709/UE  obszary objęte restrykcjami stanowią</a:t>
                      </a:r>
                      <a:r>
                        <a:rPr lang="pl-PL" sz="1800" baseline="0" dirty="0" smtClean="0">
                          <a:solidFill>
                            <a:schemeClr val="bg1"/>
                          </a:solidFill>
                        </a:rPr>
                        <a:t> następujące gminy lub ich części:</a:t>
                      </a:r>
                      <a:endParaRPr lang="pl-PL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pl-PL" sz="1800" dirty="0"/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640074">
                <a:tc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Obszar objęty ograniczeniami cz. II ust. 4 zał.</a:t>
                      </a:r>
                      <a:endParaRPr lang="pl-PL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</a:tr>
              <a:tr h="5060894">
                <a:tc>
                  <a:txBody>
                    <a:bodyPr/>
                    <a:lstStyle/>
                    <a:p>
                      <a:endParaRPr lang="pl-PL" sz="1800" baseline="0" dirty="0" smtClean="0">
                        <a:solidFill>
                          <a:srgbClr val="FFC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województwie podlaskim</a:t>
                      </a: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gmina Dubicze Cerkiewne, części gmin Kleszczele i Czeremcha położone na wschód od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drogi nr 66 w powiecie hajnowskim,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gmina Rutki w powiecie zambrowskim,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gmina Kobylin-Borzymy w powiecie wysokomazowieckim,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Czarna Białostocka, Dobrzyniewo Duże, Gródek, Michałowo, Supraśl, Tykocin,  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Wasilków, Zabłudów, Zawady i Choroszcz w powiecie białostockim,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część gminy Bielsk Podlaski położona na wschód od linii wyznaczonej przez drogę nr 19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(w kierunku północnym od miasta Bielsk Podlaski) i przedłużonej przez wschodnią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granicę miasta Bielsk Podlaski i drogę nr 66 (w kierunku południowym od miasta Bielsk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Podlaski), część gminy Orla położona na wschód od drogi nr 66 w powiecie bielskim,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Kuźnica, Sokółka, Szudziałowo i Krynki w powiecie sokólskim, </a:t>
                      </a:r>
                    </a:p>
                    <a:p>
                      <a:pPr algn="l"/>
                      <a:r>
                        <a:rPr lang="pl-PL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województwie mazowieckim:</a:t>
                      </a: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południowa część gmina Platerów od linii kolejowej nr 31 (Czeremcha – Siedlce) w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powiecie łosickim, w województwie lubelskim: </a:t>
                      </a:r>
                    </a:p>
                    <a:p>
                      <a:pPr algn="l"/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Piszczac i Kodeń w powiecie bialskim. </a:t>
                      </a:r>
                      <a:endParaRPr lang="pl-PL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endParaRPr lang="pl-PL" sz="18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09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ytuł 1"/>
          <p:cNvSpPr>
            <a:spLocks/>
          </p:cNvSpPr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buFont typeface="Arial" charset="0"/>
              <a:buNone/>
            </a:pPr>
            <a:r>
              <a:rPr lang="pl-PL" altLang="pl-PL" sz="3200">
                <a:cs typeface="Arial" charset="0"/>
              </a:rPr>
              <a:t>Afrykański pomór świń</a:t>
            </a:r>
            <a:endParaRPr lang="en-US" altLang="pl-PL" sz="3200">
              <a:cs typeface="Arial" charset="0"/>
            </a:endParaRPr>
          </a:p>
        </p:txBody>
      </p:sp>
      <p:sp>
        <p:nvSpPr>
          <p:cNvPr id="60419" name="Tytuł 1"/>
          <p:cNvSpPr>
            <a:spLocks/>
          </p:cNvSpPr>
          <p:nvPr/>
        </p:nvSpPr>
        <p:spPr bwMode="auto">
          <a:xfrm>
            <a:off x="9525" y="1120775"/>
            <a:ext cx="913447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buFont typeface="Arial" charset="0"/>
              <a:buNone/>
            </a:pPr>
            <a:endParaRPr lang="en-US" altLang="pl-PL" sz="2800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200194"/>
              </p:ext>
            </p:extLst>
          </p:nvPr>
        </p:nvGraphicFramePr>
        <p:xfrm>
          <a:off x="0" y="-10358"/>
          <a:ext cx="9134475" cy="6889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8717915"/>
              </a:tblGrid>
              <a:tr h="97129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solidFill>
                            <a:schemeClr val="bg1"/>
                          </a:solidFill>
                        </a:rPr>
                        <a:t>Wg decyzji wykonawczej Komisji z (UE) 2017/767 z dnia 28 kwietnia 2017 r. nowelizującej</a:t>
                      </a:r>
                      <a:r>
                        <a:rPr lang="pl-PL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800" dirty="0" smtClean="0">
                          <a:solidFill>
                            <a:schemeClr val="bg1"/>
                          </a:solidFill>
                        </a:rPr>
                        <a:t>załącznik do decyzji wykonawczej Komisji 2014/709/UE  obszary objęte restrykcjami stanowią</a:t>
                      </a:r>
                      <a:r>
                        <a:rPr lang="pl-PL" sz="1800" baseline="0" dirty="0" smtClean="0">
                          <a:solidFill>
                            <a:schemeClr val="bg1"/>
                          </a:solidFill>
                        </a:rPr>
                        <a:t> następujące gminy lub ich części:</a:t>
                      </a:r>
                      <a:endParaRPr lang="pl-PL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pl-PL" sz="1800" dirty="0"/>
                    </a:p>
                  </a:txBody>
                  <a:tcPr marT="45717" marB="45717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640074">
                <a:tc>
                  <a:txBody>
                    <a:bodyPr/>
                    <a:lstStyle/>
                    <a:p>
                      <a:pPr algn="ctr"/>
                      <a:r>
                        <a:rPr lang="pl-PL" sz="1800" b="1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pl-PL" sz="1800" b="1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Obszar zagrożenia – cz. III ust. 4. zał.</a:t>
                      </a:r>
                      <a:endParaRPr lang="pl-PL" sz="1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</a:tr>
              <a:tr h="5060894">
                <a:tc>
                  <a:txBody>
                    <a:bodyPr/>
                    <a:lstStyle/>
                    <a:p>
                      <a:endParaRPr lang="pl-PL" sz="1800" baseline="0" dirty="0" smtClean="0">
                        <a:solidFill>
                          <a:srgbClr val="FFC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pl-PL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województwie podlaskim: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grajewski,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moniecki,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Czyże, Białowieża, Hajnówka z miastem Hajnówka, Narew, Narewka i części gminy Czeremcha i Kleszczele położone na zachód od drogi nr 66 w powiecie hajnowskim,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Mielnik, Milejczyce, Nurzec-Stacja, Siemiatycze z miastem Siemiatycze w powiecie siemiatyckim,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województwie mazowieckim: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Sarnaki, Stara Kornica i Huszlew w powiecie łosickim,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województwie lubelskim: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gminy Konstantynów, Janów Podlaski, Leśna Podlaska, Rokitno, Biała Podlaska, Zalesie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i Terespol z miastem Terespol w powiecie bialskim,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None/>
                      </a:pPr>
                      <a:r>
                        <a:rPr lang="pl-PL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— powiat miejski Biała Podlaska. </a:t>
                      </a:r>
                      <a:endParaRPr lang="pl-PL" sz="18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500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1" dirty="0">
                <a:solidFill>
                  <a:prstClr val="black"/>
                </a:solidFill>
              </a:rPr>
              <a:t>Zasady funkcjonowania gospodarstw na obszarach objętych restrykcjami oraz w pozostałej części kraju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/>
              <a:t>Podmioty, które utrzymują zwierzęta gospodarskie, w tym świnie, z zamiarem umieszczania na rynku takich </a:t>
            </a:r>
            <a:r>
              <a:rPr lang="pl-PL" dirty="0" smtClean="0"/>
              <a:t>zwierząt </a:t>
            </a:r>
            <a:r>
              <a:rPr lang="pl-PL" dirty="0" err="1" smtClean="0"/>
              <a:t>ub</a:t>
            </a:r>
            <a:r>
              <a:rPr lang="pl-PL" dirty="0" smtClean="0"/>
              <a:t> </a:t>
            </a:r>
            <a:r>
              <a:rPr lang="pl-PL" dirty="0"/>
              <a:t>produktów pozyskanych z tych zwierząt lub od tych zwierząt, prowadzą działalność </a:t>
            </a:r>
            <a:r>
              <a:rPr lang="pl-PL" dirty="0" smtClean="0"/>
              <a:t>nadzorowaną i </a:t>
            </a:r>
            <a:r>
              <a:rPr lang="pl-PL" dirty="0"/>
              <a:t>muszą spełniać wymagania weterynaryjne określone dla tego rodzaju działalności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Natomiast podmioty, które utrzymują zwierzęta gospodarskie, w tym świnie, bez zamiaru umieszczania takich </a:t>
            </a:r>
            <a:r>
              <a:rPr lang="pl-PL" dirty="0" smtClean="0"/>
              <a:t>zwierząt na </a:t>
            </a:r>
            <a:r>
              <a:rPr lang="pl-PL" dirty="0"/>
              <a:t>rynku lub produktów pozyskanych z tych zwierząt lub od tych zwierząt, nie podlegają wymogowi </a:t>
            </a:r>
            <a:r>
              <a:rPr lang="pl-PL" dirty="0" smtClean="0"/>
              <a:t>prowadzenia działalności </a:t>
            </a:r>
            <a:r>
              <a:rPr lang="pl-PL" dirty="0"/>
              <a:t>nadzorowanej zgodnie z przepisami ustawy i nie muszą spełniać wymagań weterynaryjnych określonych </a:t>
            </a:r>
            <a:r>
              <a:rPr lang="pl-PL" dirty="0" smtClean="0"/>
              <a:t>dla tego </a:t>
            </a:r>
            <a:r>
              <a:rPr lang="pl-PL" dirty="0"/>
              <a:t>rodzaju działalności.</a:t>
            </a:r>
          </a:p>
        </p:txBody>
      </p:sp>
      <p:pic>
        <p:nvPicPr>
          <p:cNvPr id="4" name="Picture 9" descr="C:\Documents and Settings\wet\Pulpit\CRSS\grafiki do prezentacji\paragraf P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80" y="260648"/>
            <a:ext cx="69704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035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>Zasady funkcjonowania gospodarstw na obszarach objętych restrykcjami oraz w pozostałej części kraju</a:t>
            </a: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8"/>
            <a:ext cx="8640960" cy="551723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dirty="0" smtClean="0"/>
              <a:t>wymagania </a:t>
            </a:r>
            <a:r>
              <a:rPr lang="pl-PL" dirty="0"/>
              <a:t>mających wpływ na stopień </a:t>
            </a:r>
            <a:r>
              <a:rPr lang="pl-PL" dirty="0" err="1" smtClean="0"/>
              <a:t>bioasekuracji</a:t>
            </a:r>
            <a:r>
              <a:rPr lang="pl-PL" dirty="0" smtClean="0"/>
              <a:t> określone </a:t>
            </a:r>
            <a:r>
              <a:rPr lang="pl-PL" dirty="0"/>
              <a:t>w</a:t>
            </a:r>
            <a:endParaRPr lang="pl-PL" dirty="0" smtClean="0"/>
          </a:p>
          <a:p>
            <a:pPr marL="514350" indent="-514350">
              <a:buAutoNum type="arabicParenR"/>
            </a:pPr>
            <a:endParaRPr lang="pl-PL" dirty="0"/>
          </a:p>
          <a:p>
            <a:pPr marL="514350" indent="-514350">
              <a:buAutoNum type="arabicParenR"/>
            </a:pPr>
            <a:r>
              <a:rPr lang="pl-PL" dirty="0" smtClean="0">
                <a:solidFill>
                  <a:srgbClr val="FF0000"/>
                </a:solidFill>
              </a:rPr>
              <a:t>ustawa </a:t>
            </a:r>
            <a:r>
              <a:rPr lang="pl-PL" dirty="0">
                <a:solidFill>
                  <a:srgbClr val="FF0000"/>
                </a:solidFill>
              </a:rPr>
              <a:t>z dnia 11 marca 2004 r. o ochronie zdrowia zwierząt oraz zwalczaniu 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         chorób </a:t>
            </a:r>
            <a:r>
              <a:rPr lang="pl-PL" dirty="0">
                <a:solidFill>
                  <a:srgbClr val="FF0000"/>
                </a:solidFill>
              </a:rPr>
              <a:t>zakaźnych zwierząt (Dz. </a:t>
            </a:r>
            <a:r>
              <a:rPr lang="pl-PL" dirty="0" smtClean="0">
                <a:solidFill>
                  <a:srgbClr val="FF0000"/>
                </a:solidFill>
              </a:rPr>
              <a:t>U. z </a:t>
            </a:r>
            <a:r>
              <a:rPr lang="pl-PL" dirty="0">
                <a:solidFill>
                  <a:srgbClr val="FF0000"/>
                </a:solidFill>
              </a:rPr>
              <a:t>2014 r. poz. 1539, z </a:t>
            </a:r>
            <a:r>
              <a:rPr lang="pl-PL" dirty="0" err="1">
                <a:solidFill>
                  <a:srgbClr val="FF0000"/>
                </a:solidFill>
              </a:rPr>
              <a:t>późn</a:t>
            </a:r>
            <a:r>
              <a:rPr lang="pl-PL" dirty="0">
                <a:solidFill>
                  <a:srgbClr val="FF0000"/>
                </a:solidFill>
              </a:rPr>
              <a:t>. zm.), 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2)      ustawa z dnia 2 kwietnia 2004 r. o systemie identyfikacji i rejestracji zwierząt (Dz. U. z  </a:t>
            </a:r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         2008 r. Nr 204, poz. 1281 z </a:t>
            </a:r>
            <a:r>
              <a:rPr lang="pl-PL" dirty="0" err="1" smtClean="0">
                <a:solidFill>
                  <a:srgbClr val="FF0000"/>
                </a:solidFill>
              </a:rPr>
              <a:t>późn</a:t>
            </a:r>
            <a:r>
              <a:rPr lang="pl-PL" dirty="0" smtClean="0">
                <a:solidFill>
                  <a:srgbClr val="FF0000"/>
                </a:solidFill>
              </a:rPr>
              <a:t>. zm.);</a:t>
            </a:r>
          </a:p>
          <a:p>
            <a:pPr marL="514350" indent="-514350">
              <a:buAutoNum type="arabicParenR" startAt="3"/>
            </a:pPr>
            <a:r>
              <a:rPr lang="pl-PL" dirty="0" smtClean="0"/>
              <a:t>rozporządzeniu </a:t>
            </a:r>
            <a:r>
              <a:rPr lang="pl-PL" dirty="0"/>
              <a:t>Ministra Rolnictwa i Rozwoju Wsi z dnia 18 września 2003 r. w sprawie </a:t>
            </a:r>
            <a:r>
              <a:rPr lang="pl-PL" dirty="0" smtClean="0"/>
              <a:t>szczegółowych warunków weterynaryjnych</a:t>
            </a:r>
            <a:r>
              <a:rPr lang="pl-PL" dirty="0"/>
              <a:t>, jakie muszą spełniać gospodarstwa w przypadku, gdy zwierzęta lub środki spożywcze </a:t>
            </a:r>
            <a:r>
              <a:rPr lang="pl-PL" dirty="0" smtClean="0"/>
              <a:t>pochodzenia zwierzęcego </a:t>
            </a:r>
            <a:r>
              <a:rPr lang="pl-PL" dirty="0"/>
              <a:t>pochodzące z tych gospodarstw są wprowadzane na rynek (Dz. U. Nr 168, poz. 1643);</a:t>
            </a:r>
          </a:p>
          <a:p>
            <a:pPr marL="514350" indent="-514350">
              <a:buAutoNum type="arabicParenR" startAt="4"/>
            </a:pPr>
            <a:r>
              <a:rPr lang="pl-PL" dirty="0" smtClean="0">
                <a:solidFill>
                  <a:srgbClr val="FF0000"/>
                </a:solidFill>
              </a:rPr>
              <a:t>rozporządzeniu </a:t>
            </a:r>
            <a:r>
              <a:rPr lang="pl-PL" dirty="0">
                <a:solidFill>
                  <a:srgbClr val="FF0000"/>
                </a:solidFill>
              </a:rPr>
              <a:t>Ministra Rolnictwa i Rozwoju Wsi z dnia 21 października 2010 r. w </a:t>
            </a:r>
            <a:r>
              <a:rPr lang="pl-PL" dirty="0" smtClean="0">
                <a:solidFill>
                  <a:srgbClr val="FF0000"/>
                </a:solidFill>
              </a:rPr>
              <a:t>sprawie </a:t>
            </a:r>
            <a:r>
              <a:rPr lang="pl-PL" dirty="0">
                <a:solidFill>
                  <a:srgbClr val="FF0000"/>
                </a:solidFill>
              </a:rPr>
              <a:t>wymagań </a:t>
            </a:r>
            <a:r>
              <a:rPr lang="pl-PL" dirty="0" smtClean="0">
                <a:solidFill>
                  <a:srgbClr val="FF0000"/>
                </a:solidFill>
              </a:rPr>
              <a:t>weterynaryjnych przy </a:t>
            </a:r>
            <a:r>
              <a:rPr lang="pl-PL" dirty="0">
                <a:solidFill>
                  <a:srgbClr val="FF0000"/>
                </a:solidFill>
              </a:rPr>
              <a:t>produkcji mięsa przeznaczonego na użytek własny (Dz. U. z 2015 r. poz. 392</a:t>
            </a:r>
            <a:r>
              <a:rPr lang="pl-PL" dirty="0" smtClean="0">
                <a:solidFill>
                  <a:srgbClr val="FF0000"/>
                </a:solidFill>
              </a:rPr>
              <a:t>);</a:t>
            </a:r>
          </a:p>
          <a:p>
            <a:pPr marL="514350" indent="-514350">
              <a:buAutoNum type="arabicParenR" startAt="4"/>
            </a:pPr>
            <a:r>
              <a:rPr lang="pl-PL" dirty="0" smtClean="0">
                <a:solidFill>
                  <a:srgbClr val="FF0000"/>
                </a:solidFill>
              </a:rPr>
              <a:t>rozporządzeniu </a:t>
            </a:r>
            <a:r>
              <a:rPr lang="pl-PL" dirty="0">
                <a:solidFill>
                  <a:srgbClr val="FF0000"/>
                </a:solidFill>
              </a:rPr>
              <a:t>Parlamentu Europejskiego i Rady (WE) nr 1069/2009 z dnia 21 października 2009 r. </a:t>
            </a:r>
            <a:r>
              <a:rPr lang="pl-PL" dirty="0" smtClean="0">
                <a:solidFill>
                  <a:srgbClr val="FF0000"/>
                </a:solidFill>
              </a:rPr>
              <a:t>określającym przepisy </a:t>
            </a:r>
            <a:r>
              <a:rPr lang="pl-PL" dirty="0">
                <a:solidFill>
                  <a:srgbClr val="FF0000"/>
                </a:solidFill>
              </a:rPr>
              <a:t>sanitarne dotyczące produktów ubocznych pochodzenia zwierzęcego, nieprzeznaczonych do spożycia </a:t>
            </a:r>
            <a:r>
              <a:rPr lang="pl-PL" dirty="0" smtClean="0">
                <a:solidFill>
                  <a:srgbClr val="FF0000"/>
                </a:solidFill>
              </a:rPr>
              <a:t>przez ludzi</a:t>
            </a:r>
            <a:r>
              <a:rPr lang="pl-PL" dirty="0">
                <a:solidFill>
                  <a:srgbClr val="FF0000"/>
                </a:solidFill>
              </a:rPr>
              <a:t>, i uchylającym rozporządzenie (WE) nr 1774/2002 (rozporządzenie o produktach ubocznych pochodzenia zwierzęcego</a:t>
            </a:r>
            <a:r>
              <a:rPr lang="pl-PL" dirty="0" smtClean="0">
                <a:solidFill>
                  <a:srgbClr val="FF0000"/>
                </a:solidFill>
              </a:rPr>
              <a:t>)(</a:t>
            </a:r>
            <a:r>
              <a:rPr lang="pl-PL" dirty="0">
                <a:solidFill>
                  <a:srgbClr val="FF0000"/>
                </a:solidFill>
              </a:rPr>
              <a:t>Dz. Urz. UE L 300 z 14.11.2009, str. 1, z </a:t>
            </a:r>
            <a:r>
              <a:rPr lang="pl-PL" dirty="0" err="1">
                <a:solidFill>
                  <a:srgbClr val="FF0000"/>
                </a:solidFill>
              </a:rPr>
              <a:t>późn</a:t>
            </a:r>
            <a:r>
              <a:rPr lang="pl-PL" dirty="0">
                <a:solidFill>
                  <a:srgbClr val="FF0000"/>
                </a:solidFill>
              </a:rPr>
              <a:t>. zm.).</a:t>
            </a:r>
          </a:p>
        </p:txBody>
      </p:sp>
      <p:pic>
        <p:nvPicPr>
          <p:cNvPr id="4" name="Picture 9" descr="C:\Documents and Settings\wet\Pulpit\CRSS\grafiki do prezentacji\paragraf P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81" y="155019"/>
            <a:ext cx="69704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3979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>Zasady funkcjonowania gospodarstw na obszarach objętych restrykcjami</a:t>
            </a: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8"/>
            <a:ext cx="8352928" cy="525658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l-PL" dirty="0" smtClean="0"/>
              <a:t>wymagania mające </a:t>
            </a:r>
            <a:r>
              <a:rPr lang="pl-PL" dirty="0"/>
              <a:t>wpływ na stopień </a:t>
            </a:r>
            <a:r>
              <a:rPr lang="pl-PL" dirty="0" err="1" smtClean="0"/>
              <a:t>bioasekuracji</a:t>
            </a:r>
            <a:r>
              <a:rPr lang="pl-PL" dirty="0" smtClean="0"/>
              <a:t> określone w przepisach obowiązujących tylko na obszarach objętych ograniczeniami</a:t>
            </a:r>
          </a:p>
          <a:p>
            <a:pPr marL="514350" indent="-514350" algn="just">
              <a:buAutoNum type="arabicParenR"/>
            </a:pPr>
            <a:endParaRPr lang="pl-PL" dirty="0"/>
          </a:p>
          <a:p>
            <a:pPr marL="514350" indent="-514350" algn="just">
              <a:buAutoNum type="arabicPeriod"/>
            </a:pPr>
            <a:r>
              <a:rPr lang="pl-PL" dirty="0">
                <a:solidFill>
                  <a:srgbClr val="FF0000"/>
                </a:solidFill>
              </a:rPr>
              <a:t>R</a:t>
            </a:r>
            <a:r>
              <a:rPr lang="pl-PL" dirty="0" smtClean="0">
                <a:solidFill>
                  <a:srgbClr val="FF0000"/>
                </a:solidFill>
              </a:rPr>
              <a:t>ozporządzenie </a:t>
            </a:r>
            <a:r>
              <a:rPr lang="pl-PL" dirty="0">
                <a:solidFill>
                  <a:srgbClr val="FF0000"/>
                </a:solidFill>
              </a:rPr>
              <a:t>Ministra Rolnictwa i Rozwoju Wsi z dnia 31 marca 2014 r. w sprawie środków </a:t>
            </a:r>
            <a:r>
              <a:rPr lang="pl-PL" dirty="0" smtClean="0">
                <a:solidFill>
                  <a:srgbClr val="FF0000"/>
                </a:solidFill>
              </a:rPr>
              <a:t>podejmowanych w </a:t>
            </a:r>
            <a:r>
              <a:rPr lang="pl-PL" dirty="0">
                <a:solidFill>
                  <a:srgbClr val="FF0000"/>
                </a:solidFill>
              </a:rPr>
              <a:t>związku z wystąpieniem u dzików afrykańskiego pomoru świń (Dz. U. poz. 420, z </a:t>
            </a:r>
            <a:r>
              <a:rPr lang="pl-PL" dirty="0" err="1">
                <a:solidFill>
                  <a:srgbClr val="FF0000"/>
                </a:solidFill>
              </a:rPr>
              <a:t>późn</a:t>
            </a:r>
            <a:r>
              <a:rPr lang="pl-PL" dirty="0">
                <a:solidFill>
                  <a:srgbClr val="FF0000"/>
                </a:solidFill>
              </a:rPr>
              <a:t>. zm</a:t>
            </a:r>
            <a:r>
              <a:rPr lang="pl-PL" dirty="0" smtClean="0">
                <a:solidFill>
                  <a:srgbClr val="FF0000"/>
                </a:solidFill>
              </a:rPr>
              <a:t>.);</a:t>
            </a:r>
          </a:p>
          <a:p>
            <a:pPr marL="514350" indent="-514350" algn="just">
              <a:buAutoNum type="arabicPeriod"/>
            </a:pPr>
            <a:r>
              <a:rPr lang="pl-PL" dirty="0" smtClean="0">
                <a:solidFill>
                  <a:srgbClr val="FF0000"/>
                </a:solidFill>
              </a:rPr>
              <a:t>Rozporządzenie </a:t>
            </a:r>
            <a:r>
              <a:rPr lang="pl-PL" dirty="0">
                <a:solidFill>
                  <a:srgbClr val="FF0000"/>
                </a:solidFill>
              </a:rPr>
              <a:t>Ministra Rolnictwa i Rozwoju Wsi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rgbClr val="FF0000"/>
                </a:solidFill>
              </a:rPr>
              <a:t>z dnia 3 kwietnia 2015 </a:t>
            </a:r>
            <a:r>
              <a:rPr lang="pl-PL" dirty="0" smtClean="0">
                <a:solidFill>
                  <a:srgbClr val="FF0000"/>
                </a:solidFill>
              </a:rPr>
              <a:t>r. w </a:t>
            </a:r>
            <a:r>
              <a:rPr lang="pl-PL" dirty="0">
                <a:solidFill>
                  <a:srgbClr val="FF0000"/>
                </a:solidFill>
              </a:rPr>
              <a:t>sprawie wprowadzenia „Programu </a:t>
            </a:r>
            <a:r>
              <a:rPr lang="pl-PL" dirty="0" err="1">
                <a:solidFill>
                  <a:srgbClr val="FF0000"/>
                </a:solidFill>
              </a:rPr>
              <a:t>bioasekuracji</a:t>
            </a:r>
            <a:r>
              <a:rPr lang="pl-PL" dirty="0">
                <a:solidFill>
                  <a:srgbClr val="FF0000"/>
                </a:solidFill>
              </a:rPr>
              <a:t> mającego na celu zapobieganie szerzeniu się </a:t>
            </a:r>
            <a:r>
              <a:rPr lang="pl-PL" dirty="0" smtClean="0">
                <a:solidFill>
                  <a:srgbClr val="FF0000"/>
                </a:solidFill>
              </a:rPr>
              <a:t>afrykańskiego pomoru </a:t>
            </a:r>
            <a:r>
              <a:rPr lang="pl-PL" dirty="0">
                <a:solidFill>
                  <a:srgbClr val="FF0000"/>
                </a:solidFill>
              </a:rPr>
              <a:t>świń” na lata 2015–2018</a:t>
            </a:r>
            <a:endParaRPr lang="pl-PL" dirty="0" smtClean="0">
              <a:solidFill>
                <a:srgbClr val="FF0000"/>
              </a:solidFill>
            </a:endParaRPr>
          </a:p>
        </p:txBody>
      </p:sp>
      <p:pic>
        <p:nvPicPr>
          <p:cNvPr id="4" name="Picture 9" descr="C:\Documents and Settings\wet\Pulpit\CRSS\grafiki do prezentacji\paragraf P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81" y="155019"/>
            <a:ext cx="69704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0936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Wystąpienie choroby jest przyczyną poważnych strat ekonomicznych związanych z:</a:t>
            </a:r>
          </a:p>
          <a:p>
            <a:r>
              <a:rPr lang="pl-PL" dirty="0" smtClean="0"/>
              <a:t>padnięciami </a:t>
            </a:r>
            <a:r>
              <a:rPr lang="pl-PL" dirty="0"/>
              <a:t>zwierząt,</a:t>
            </a:r>
          </a:p>
          <a:p>
            <a:r>
              <a:rPr lang="pl-PL" dirty="0" smtClean="0"/>
              <a:t>wypłatą </a:t>
            </a:r>
            <a:r>
              <a:rPr lang="pl-PL" dirty="0"/>
              <a:t>odszkodowań,</a:t>
            </a:r>
          </a:p>
          <a:p>
            <a:r>
              <a:rPr lang="pl-PL" dirty="0" smtClean="0"/>
              <a:t>kosztami zwalczania,</a:t>
            </a:r>
            <a:endParaRPr lang="pl-PL" dirty="0"/>
          </a:p>
          <a:p>
            <a:r>
              <a:rPr lang="pl-PL" dirty="0" smtClean="0"/>
              <a:t>wstrzymaniem </a:t>
            </a:r>
            <a:r>
              <a:rPr lang="pl-PL" dirty="0"/>
              <a:t>obrotu i eksportu </a:t>
            </a:r>
            <a:r>
              <a:rPr lang="pl-PL" dirty="0" smtClean="0"/>
              <a:t>świń </a:t>
            </a:r>
            <a:r>
              <a:rPr lang="pl-PL" dirty="0"/>
              <a:t>oraz wieprzowiny.</a:t>
            </a:r>
          </a:p>
        </p:txBody>
      </p:sp>
    </p:spTree>
    <p:extLst>
      <p:ext uri="{BB962C8B-B14F-4D97-AF65-F5344CB8AC3E}">
        <p14:creationId xmlns:p14="http://schemas.microsoft.com/office/powerpoint/2010/main" val="156882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pl-PL" sz="3600" dirty="0" smtClean="0"/>
              <a:t>Zasady funkcjonowania gospodarstw na obszarach objętych restrykcjami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1584" y="1340768"/>
            <a:ext cx="8582903" cy="5256584"/>
          </a:xfrm>
        </p:spPr>
        <p:txBody>
          <a:bodyPr>
            <a:normAutofit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dirty="0">
                <a:solidFill>
                  <a:prstClr val="black"/>
                </a:solidFill>
                <a:latin typeface="Calibri" pitchFamily="34" charset="0"/>
              </a:rPr>
              <a:t>Prawodawstwo polskie </a:t>
            </a:r>
            <a:r>
              <a:rPr lang="pl-PL" sz="2800" dirty="0">
                <a:solidFill>
                  <a:prstClr val="black"/>
                </a:solidFill>
                <a:latin typeface="Calibri" pitchFamily="34" charset="0"/>
              </a:rPr>
              <a:t>(najważniejsze przepisy):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2000" b="1" dirty="0">
                <a:solidFill>
                  <a:prstClr val="black"/>
                </a:solidFill>
                <a:latin typeface="Calibri" pitchFamily="34" charset="0"/>
              </a:rPr>
              <a:t>   ustawa z dnia 11 marca 2004 r. o ochronie zdrowia zwierząt oraz zwalczaniu chorób zakaźnych zwierząt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   rozporządzenie </a:t>
            </a:r>
            <a:r>
              <a:rPr lang="pl-PL" altLang="pl-PL" sz="20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z dnia 6 maja 2015r. w sprawie zwalczania afrykańskiego pomoru świń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   rozporządzenie </a:t>
            </a:r>
            <a:r>
              <a:rPr lang="pl-PL" altLang="pl-PL" sz="20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z dnia 6 maja 2015r. w sprawie środków podejmowanych w związku z wystąpieniem afrykańskiego pomoru świń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   rozporządzenie </a:t>
            </a:r>
            <a:r>
              <a:rPr lang="pl-PL" altLang="pl-PL" sz="20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z dnia 14 marca 2017 r. w sprawie wprowadzenia w 2017 r. na terytorium Rzeczypospolitej Polskiej „Programu mającego na celu wczesne wykrycie zakażeń wirusem wywołującym afrykański pomór świń i poszerzenie wiedzy na temat tej choroby oraz jej zwalczanie”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  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20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z dnia 3 kwietnia 2015 r. w sprawie wprowadzenia „Programu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bioasekuracji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mającego na celu zapobieganie szerzeniu się afrykańskiego pomoru świń” na lata 2015-2018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   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20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z dnia 19 lutego 2016 r. w sprawie zarządzenia odstrzału sanitarnego dzików</a:t>
            </a:r>
          </a:p>
          <a:p>
            <a:endParaRPr lang="pl-PL" dirty="0"/>
          </a:p>
        </p:txBody>
      </p:sp>
      <p:pic>
        <p:nvPicPr>
          <p:cNvPr id="4" name="Picture 9" descr="C:\Documents and Settings\wet\Pulpit\CRSS\grafiki do prezentacji\paragraf P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63" y="204913"/>
            <a:ext cx="69704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9792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080120"/>
          </a:xfrm>
        </p:spPr>
        <p:txBody>
          <a:bodyPr>
            <a:normAutofit/>
          </a:bodyPr>
          <a:lstStyle/>
          <a:p>
            <a:r>
              <a:rPr lang="pl-PL" sz="3200" dirty="0"/>
              <a:t>Zasady funkcjonowania gospodarstw na obszarach objętych restrykcjami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412776"/>
            <a:ext cx="8856984" cy="5256584"/>
          </a:xfrm>
        </p:spPr>
        <p:txBody>
          <a:bodyPr>
            <a:normAutofit fontScale="92500" lnSpcReduction="1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2000" b="1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0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b="1" dirty="0">
                <a:solidFill>
                  <a:prstClr val="black"/>
                </a:solidFill>
                <a:latin typeface="Calibri" pitchFamily="34" charset="0"/>
              </a:rPr>
              <a:t>z dnia 6 maja 2015r. w sprawie środków podejmowanych w związku z wystąpieniem afrykańskiego pomoru </a:t>
            </a:r>
            <a:r>
              <a:rPr lang="pl-PL" altLang="pl-PL" sz="1800" b="1" dirty="0" smtClean="0">
                <a:solidFill>
                  <a:prstClr val="black"/>
                </a:solidFill>
                <a:latin typeface="Calibri" pitchFamily="34" charset="0"/>
              </a:rPr>
              <a:t>świń    </a:t>
            </a:r>
            <a:r>
              <a:rPr lang="pl-PL" altLang="pl-PL" sz="3000" b="1" dirty="0" smtClean="0">
                <a:solidFill>
                  <a:prstClr val="black"/>
                </a:solidFill>
                <a:latin typeface="Calibri" pitchFamily="34" charset="0"/>
              </a:rPr>
              <a:t>nakazuje</a:t>
            </a:r>
            <a:r>
              <a:rPr lang="pl-PL" altLang="pl-PL" sz="1800" b="1" dirty="0" smtClean="0">
                <a:solidFill>
                  <a:prstClr val="black"/>
                </a:solidFill>
                <a:latin typeface="Calibri" pitchFamily="34" charset="0"/>
              </a:rPr>
              <a:t>: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b="1" dirty="0" smtClean="0">
                <a:solidFill>
                  <a:prstClr val="black"/>
                </a:solidFill>
                <a:latin typeface="Calibri" pitchFamily="34" charset="0"/>
              </a:rPr>
              <a:t>§ 1 ust. 1</a:t>
            </a:r>
          </a:p>
          <a:p>
            <a:pPr>
              <a:buAutoNum type="arabicParenR"/>
            </a:pPr>
            <a:r>
              <a:rPr lang="pl-PL" sz="1800" dirty="0" smtClean="0"/>
              <a:t>utrzymywanie </a:t>
            </a:r>
            <a:r>
              <a:rPr lang="pl-PL" sz="1800" dirty="0"/>
              <a:t>świń w gospodarstwie w sposób wykluczający kontakt z wolno </a:t>
            </a:r>
            <a:r>
              <a:rPr lang="pl-PL" sz="1800" dirty="0" smtClean="0"/>
              <a:t> żyjącymi </a:t>
            </a:r>
            <a:r>
              <a:rPr lang="pl-PL" sz="1800" dirty="0"/>
              <a:t>dzikami;</a:t>
            </a:r>
          </a:p>
          <a:p>
            <a:pPr marL="0" indent="0">
              <a:buNone/>
            </a:pPr>
            <a:r>
              <a:rPr lang="pl-PL" sz="1800" dirty="0"/>
              <a:t>2) sporządzenie przez posiadaczy świń spisu posiadanych świń, z podziałem na </a:t>
            </a:r>
            <a:r>
              <a:rPr lang="pl-PL" sz="1800" dirty="0" smtClean="0"/>
              <a:t> prosięta</a:t>
            </a:r>
            <a:r>
              <a:rPr lang="pl-PL" sz="1800" dirty="0"/>
              <a:t>, warchlaki, </a:t>
            </a:r>
            <a:r>
              <a:rPr lang="pl-PL" sz="1800" dirty="0" smtClean="0"/>
              <a:t> 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tuczniki</a:t>
            </a:r>
            <a:r>
              <a:rPr lang="pl-PL" sz="1800" dirty="0"/>
              <a:t>, </a:t>
            </a:r>
            <a:r>
              <a:rPr lang="pl-PL" sz="1800" dirty="0" smtClean="0"/>
              <a:t>lochy, loszki</a:t>
            </a:r>
            <a:r>
              <a:rPr lang="pl-PL" sz="1800" dirty="0"/>
              <a:t>, knury i knurki, oraz bieżące aktualizowanie </a:t>
            </a:r>
            <a:r>
              <a:rPr lang="pl-PL" sz="1800" dirty="0" smtClean="0"/>
              <a:t> tego </a:t>
            </a:r>
            <a:r>
              <a:rPr lang="pl-PL" sz="1800" dirty="0"/>
              <a:t>spisu;</a:t>
            </a:r>
          </a:p>
          <a:p>
            <a:pPr marL="0" indent="0">
              <a:buNone/>
            </a:pPr>
            <a:r>
              <a:rPr lang="pl-PL" sz="1800" dirty="0"/>
              <a:t>3) karmienie świń paszą zabezpieczoną przed dostępem zwierząt wolno żyjących;</a:t>
            </a:r>
          </a:p>
          <a:p>
            <a:pPr marL="0" indent="0">
              <a:buNone/>
            </a:pPr>
            <a:r>
              <a:rPr lang="pl-PL" sz="1800" dirty="0"/>
              <a:t>4) wyłożenie mat dezynfekcyjnych odpowiednio przed:</a:t>
            </a:r>
          </a:p>
          <a:p>
            <a:pPr marL="0" indent="0">
              <a:buNone/>
            </a:pPr>
            <a:r>
              <a:rPr lang="pl-PL" sz="1800" dirty="0" smtClean="0"/>
              <a:t>     a</a:t>
            </a:r>
            <a:r>
              <a:rPr lang="pl-PL" sz="1800" dirty="0"/>
              <a:t>) wjazdami i wejściami do gospodarstw, w których są utrzymywane świnie, </a:t>
            </a:r>
            <a:r>
              <a:rPr lang="pl-PL" sz="1800" dirty="0" smtClean="0"/>
              <a:t>oraz  wyjazdami 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i </a:t>
            </a:r>
            <a:r>
              <a:rPr lang="pl-PL" sz="1800" dirty="0"/>
              <a:t>wyjściami z </a:t>
            </a:r>
            <a:r>
              <a:rPr lang="pl-PL" sz="1800" dirty="0" smtClean="0"/>
              <a:t>tych gospodarstw</a:t>
            </a:r>
            <a:r>
              <a:rPr lang="pl-PL" sz="1800" dirty="0"/>
              <a:t>,</a:t>
            </a:r>
          </a:p>
          <a:p>
            <a:pPr marL="0" indent="0">
              <a:buNone/>
            </a:pPr>
            <a:r>
              <a:rPr lang="pl-PL" sz="1800" dirty="0" smtClean="0"/>
              <a:t>     b</a:t>
            </a:r>
            <a:r>
              <a:rPr lang="pl-PL" sz="1800" dirty="0"/>
              <a:t>) wejściami do pomieszczeń, w których są utrzymywane świnie, i wyjściami z tych </a:t>
            </a:r>
            <a:r>
              <a:rPr lang="pl-PL" sz="1800" dirty="0" smtClean="0"/>
              <a:t> pomieszczeń</a:t>
            </a:r>
            <a:endParaRPr lang="pl-PL" sz="1800" dirty="0"/>
          </a:p>
          <a:p>
            <a:pPr marL="0" indent="0">
              <a:buNone/>
            </a:pPr>
            <a:r>
              <a:rPr lang="pl-PL" sz="1800" dirty="0" smtClean="0"/>
              <a:t>     – </a:t>
            </a:r>
            <a:r>
              <a:rPr lang="pl-PL" sz="1800" dirty="0"/>
              <a:t>a także stałe utrzymywanie wyłożonych mat w stanie zapewniającym utrzymanie </a:t>
            </a:r>
            <a:r>
              <a:rPr lang="pl-PL" sz="1800" dirty="0" smtClean="0"/>
              <a:t> 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skuteczności </a:t>
            </a:r>
            <a:r>
              <a:rPr lang="pl-PL" sz="1800" dirty="0"/>
              <a:t>działania </a:t>
            </a:r>
            <a:r>
              <a:rPr lang="pl-PL" sz="1800" dirty="0" smtClean="0"/>
              <a:t>środka dezynfekcyjnego;</a:t>
            </a:r>
          </a:p>
          <a:p>
            <a:pPr marL="0" indent="0">
              <a:buNone/>
            </a:pPr>
            <a:r>
              <a:rPr lang="pl-PL" sz="1800" dirty="0"/>
              <a:t>5) stosowanie przez osoby mające kontakt z dzikami środków higieny niezbędnych do ograniczenia 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ryzyka </a:t>
            </a:r>
            <a:r>
              <a:rPr lang="pl-PL" sz="1800" dirty="0"/>
              <a:t>szerzenia </a:t>
            </a:r>
            <a:r>
              <a:rPr lang="pl-PL" sz="1800" dirty="0" smtClean="0"/>
              <a:t>się  afrykańskiego </a:t>
            </a:r>
            <a:r>
              <a:rPr lang="pl-PL" sz="1800" dirty="0"/>
              <a:t>pomoru świń, w tym odkażanie rąk i obuwia;</a:t>
            </a:r>
          </a:p>
          <a:p>
            <a:pPr marL="0" indent="0">
              <a:buNone/>
            </a:pPr>
            <a:r>
              <a:rPr lang="pl-PL" sz="1800" dirty="0"/>
              <a:t>6) bieżące oczyszczanie i odkażanie narzędzi oraz sprzętu wykorzystywanych do obsługi świń.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03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792088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Zasady funkcjonowania gospodarstw na obszarach objętych restrykcjami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877272"/>
          </a:xfrm>
        </p:spPr>
        <p:txBody>
          <a:bodyPr>
            <a:normAutofit fontScale="92500" lnSpcReduction="2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2000" b="1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0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b="1" dirty="0">
                <a:solidFill>
                  <a:prstClr val="black"/>
                </a:solidFill>
                <a:latin typeface="Calibri" pitchFamily="34" charset="0"/>
              </a:rPr>
              <a:t>z dnia 6 maja 2015r. w sprawie środków podejmowanych w związku z wystąpieniem afrykańskiego pomoru </a:t>
            </a:r>
            <a:r>
              <a:rPr lang="pl-PL" altLang="pl-PL" sz="1800" b="1" dirty="0" smtClean="0">
                <a:solidFill>
                  <a:prstClr val="black"/>
                </a:solidFill>
                <a:latin typeface="Calibri" pitchFamily="34" charset="0"/>
              </a:rPr>
              <a:t>świń   </a:t>
            </a:r>
            <a:r>
              <a:rPr lang="pl-PL" altLang="pl-PL" sz="3000" b="1" dirty="0" smtClean="0">
                <a:solidFill>
                  <a:prstClr val="black"/>
                </a:solidFill>
                <a:latin typeface="Calibri" pitchFamily="34" charset="0"/>
              </a:rPr>
              <a:t>zakazuje: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b="1" dirty="0" smtClean="0">
                <a:solidFill>
                  <a:prstClr val="black"/>
                </a:solidFill>
                <a:latin typeface="Calibri" pitchFamily="34" charset="0"/>
              </a:rPr>
              <a:t>§ 2 ust. 1</a:t>
            </a:r>
          </a:p>
          <a:p>
            <a:pPr marL="0" indent="0">
              <a:buNone/>
            </a:pPr>
            <a:r>
              <a:rPr lang="pl-PL" sz="1800" dirty="0"/>
              <a:t>1) wnoszenia i wwożenia na teren gospodarstwa, w którym są utrzymywane świnie, zwłok dzików, tusz dzików, </a:t>
            </a:r>
            <a:r>
              <a:rPr lang="pl-PL" sz="1800" dirty="0" smtClean="0"/>
              <a:t>części tusz </a:t>
            </a:r>
            <a:r>
              <a:rPr lang="pl-PL" sz="1800" dirty="0"/>
              <a:t>dzików i produktów ubocznych pochodzenia zwierzęcego </a:t>
            </a:r>
            <a:r>
              <a:rPr lang="pl-PL" sz="1800" dirty="0" smtClean="0"/>
              <a:t>, </a:t>
            </a:r>
            <a:r>
              <a:rPr lang="pl-PL" sz="1800" dirty="0"/>
              <a:t>pochodzących z dzików oraz materiałów i przedmiotów, które mogły zostać skażone </a:t>
            </a:r>
            <a:r>
              <a:rPr lang="pl-PL" sz="1800" dirty="0" smtClean="0"/>
              <a:t>wirusem afrykańskiego </a:t>
            </a:r>
            <a:r>
              <a:rPr lang="pl-PL" sz="1800" dirty="0"/>
              <a:t>pomoru świń;</a:t>
            </a:r>
          </a:p>
          <a:p>
            <a:pPr marL="0" indent="0">
              <a:buNone/>
            </a:pPr>
            <a:r>
              <a:rPr lang="pl-PL" sz="1800" dirty="0"/>
              <a:t>2) wykonywania czynności związanych z obsługą świń przez osoby, które w ciągu ostatnich 72 godzin </a:t>
            </a:r>
            <a:r>
              <a:rPr lang="pl-PL" sz="1800" dirty="0" smtClean="0"/>
              <a:t>uczestniczyły w </a:t>
            </a:r>
            <a:r>
              <a:rPr lang="pl-PL" sz="1800" dirty="0"/>
              <a:t>polowaniu na zwierzęta łowne lub odłowie takich zwierząt</a:t>
            </a:r>
            <a:r>
              <a:rPr lang="pl-PL" sz="1800" dirty="0" smtClean="0"/>
              <a:t>.</a:t>
            </a:r>
          </a:p>
          <a:p>
            <a:pPr marL="0" lvl="0" indent="0" algn="ctr">
              <a:buNone/>
            </a:pPr>
            <a:endParaRPr lang="pl-PL" altLang="pl-PL" sz="18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algn="ctr">
              <a:buNone/>
            </a:pPr>
            <a:r>
              <a:rPr lang="pl-PL" altLang="pl-PL" sz="1800" b="1" dirty="0" smtClean="0">
                <a:solidFill>
                  <a:prstClr val="black"/>
                </a:solidFill>
                <a:latin typeface="Calibri" pitchFamily="34" charset="0"/>
              </a:rPr>
              <a:t>§ </a:t>
            </a:r>
            <a:r>
              <a:rPr lang="pl-PL" altLang="pl-PL" sz="1800" b="1" dirty="0">
                <a:solidFill>
                  <a:prstClr val="black"/>
                </a:solidFill>
                <a:latin typeface="Calibri" pitchFamily="34" charset="0"/>
              </a:rPr>
              <a:t>2 ust. </a:t>
            </a:r>
            <a:r>
              <a:rPr lang="pl-PL" altLang="pl-PL" sz="1800" b="1" dirty="0" smtClean="0">
                <a:solidFill>
                  <a:prstClr val="black"/>
                </a:solidFill>
                <a:latin typeface="Calibri" pitchFamily="34" charset="0"/>
              </a:rPr>
              <a:t>2</a:t>
            </a:r>
          </a:p>
          <a:p>
            <a:pPr marL="0" indent="0">
              <a:buNone/>
            </a:pPr>
            <a:r>
              <a:rPr lang="pl-PL" sz="1800" dirty="0"/>
              <a:t>1) organizowania targów, wystaw, pokazów i konkursów zwierząt z udziałem świń;</a:t>
            </a:r>
          </a:p>
          <a:p>
            <a:pPr marL="0" indent="0">
              <a:buNone/>
            </a:pPr>
            <a:r>
              <a:rPr lang="pl-PL" sz="1800" dirty="0"/>
              <a:t>2) prowadzenia działalności nadzorowanej w zakresie skupu świń lub pośrednictwa w obrocie 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świniami</a:t>
            </a:r>
            <a:r>
              <a:rPr lang="pl-PL" sz="1800" dirty="0"/>
              <a:t>, z </a:t>
            </a:r>
            <a:r>
              <a:rPr lang="pl-PL" sz="1800" dirty="0" smtClean="0"/>
              <a:t>wyjątkiem pośrednictwa </a:t>
            </a:r>
            <a:r>
              <a:rPr lang="pl-PL" sz="1800" dirty="0"/>
              <a:t>bez wykorzystania obiektów budowlanych lub innych 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miejsc</a:t>
            </a:r>
            <a:r>
              <a:rPr lang="pl-PL" sz="1800" dirty="0"/>
              <a:t>, będących w posiadaniu podmiotu </a:t>
            </a:r>
            <a:r>
              <a:rPr lang="pl-PL" sz="1800" dirty="0" smtClean="0"/>
              <a:t>prowadzącego taką </a:t>
            </a:r>
            <a:r>
              <a:rPr lang="pl-PL" sz="1800" dirty="0"/>
              <a:t>działalność;</a:t>
            </a:r>
          </a:p>
          <a:p>
            <a:pPr marL="0" indent="0">
              <a:buNone/>
            </a:pPr>
            <a:r>
              <a:rPr lang="pl-PL" sz="1800" dirty="0"/>
              <a:t>3) polowań zbiorowych na zwierzęta łowne, z wyłączeniem niepowodujących nadmiernego 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przemieszczania </a:t>
            </a:r>
            <a:r>
              <a:rPr lang="pl-PL" sz="1800" dirty="0"/>
              <a:t>się dzików: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a</a:t>
            </a:r>
            <a:r>
              <a:rPr lang="pl-PL" sz="1800" dirty="0"/>
              <a:t>) polowań zbiorowych bez udziału psów,</a:t>
            </a:r>
          </a:p>
          <a:p>
            <a:pPr marL="0" indent="0">
              <a:buNone/>
            </a:pPr>
            <a:r>
              <a:rPr lang="pl-PL" sz="1800" dirty="0" smtClean="0"/>
              <a:t>     b</a:t>
            </a:r>
            <a:r>
              <a:rPr lang="pl-PL" sz="1800" dirty="0"/>
              <a:t>) polowań zbiorowych bez naganki lub z naganką ograniczoną do nie więcej niż sześciu 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naganiaczy</a:t>
            </a:r>
            <a:r>
              <a:rPr lang="pl-PL" sz="1800" dirty="0"/>
              <a:t>;</a:t>
            </a:r>
          </a:p>
          <a:p>
            <a:pPr marL="0" indent="0">
              <a:buNone/>
            </a:pPr>
            <a:r>
              <a:rPr lang="pl-PL" sz="1800" dirty="0"/>
              <a:t>4) dokarmiania dzików</a:t>
            </a:r>
            <a:r>
              <a:rPr lang="pl-PL" sz="1800" dirty="0" smtClean="0"/>
              <a:t>.</a:t>
            </a:r>
            <a:endParaRPr lang="pl-PL" altLang="pl-PL" sz="1800" b="1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84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prstClr val="black"/>
                </a:solidFill>
              </a:rPr>
              <a:t>Zasady funkcjonowania gospodarstw na obszarach objętych restrykcjami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832648"/>
          </a:xfrm>
        </p:spPr>
        <p:txBody>
          <a:bodyPr>
            <a:normAutofit lnSpcReduction="1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2000" b="1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0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b="1" dirty="0">
                <a:solidFill>
                  <a:prstClr val="black"/>
                </a:solidFill>
                <a:latin typeface="Calibri" pitchFamily="34" charset="0"/>
              </a:rPr>
              <a:t>z dnia 3 kwietnia 2015 r. w sprawie wprowadzenia „Programu </a:t>
            </a:r>
            <a:r>
              <a:rPr lang="pl-PL" altLang="pl-PL" sz="1800" b="1" dirty="0" err="1">
                <a:solidFill>
                  <a:prstClr val="black"/>
                </a:solidFill>
                <a:latin typeface="Calibri" pitchFamily="34" charset="0"/>
              </a:rPr>
              <a:t>bioasekuracji</a:t>
            </a:r>
            <a:r>
              <a:rPr lang="pl-PL" altLang="pl-PL" sz="1800" b="1" dirty="0">
                <a:solidFill>
                  <a:prstClr val="black"/>
                </a:solidFill>
                <a:latin typeface="Calibri" pitchFamily="34" charset="0"/>
              </a:rPr>
              <a:t> mającego na celu zapobieganie szerzeniu się afrykańskiego pomoru świń” na lata </a:t>
            </a:r>
            <a:r>
              <a:rPr lang="pl-PL" altLang="pl-PL" sz="1800" b="1" dirty="0" smtClean="0">
                <a:solidFill>
                  <a:prstClr val="black"/>
                </a:solidFill>
                <a:latin typeface="Calibri" pitchFamily="34" charset="0"/>
              </a:rPr>
              <a:t>2015-2018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Dotyczy  wskazanych w rozporządzeniu  województw , powiatów, gmin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1800" b="1" dirty="0" smtClean="0"/>
              <a:t>wymagania dotyczące </a:t>
            </a:r>
            <a:r>
              <a:rPr lang="pl-PL" sz="1800" b="1" dirty="0" err="1"/>
              <a:t>bioasekuracji</a:t>
            </a:r>
            <a:r>
              <a:rPr lang="pl-PL" sz="1800" b="1" dirty="0"/>
              <a:t>, które muszą spełnić gospodarstwa, w których są utrzymywane </a:t>
            </a:r>
            <a:r>
              <a:rPr lang="pl-PL" sz="1800" b="1" dirty="0" smtClean="0"/>
              <a:t>świnie: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zabezpieczenie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gospodarstwa, w którym są utrzymywane świnie w systemie 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otwartym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, podwójnym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ogrodzeniem, o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co najmniej 1,5 m wysokości, na podmurówce 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lub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z wkopanym krawężnikiem;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) 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wdrożenie programu monitorowania i zwalczania gryzoni;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3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) 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przeprowadzanie okresowych zabiegów dezynsekcji (od kwietnia do listopada każdego 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roku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);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4)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prowadzenie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rejestru środków transportu do przewozu świń, które wjeżdżają na teren 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gospodarstwa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, oraz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rejestru wejść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osób do pomieszczeń, w których są utrzymywane 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świnie;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5) zabezpieczenie budynku, w którym są utrzymywane świnie, przed dostępem zwierząt 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    domowych;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6) utrzymywanie świń w gospodarstwach w zamkniętych pomieszczeniach, z wyjątkiem 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    świń utrzymywanych w systemie otwartym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;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0398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prstClr val="black"/>
                </a:solidFill>
              </a:rPr>
              <a:t>Zasady funkcjonowania gospodarstw na obszarach objętych restrykcjami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877272"/>
          </a:xfrm>
        </p:spPr>
        <p:txBody>
          <a:bodyPr>
            <a:normAutofit lnSpcReduction="1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1800" b="1" dirty="0" smtClean="0"/>
              <a:t>wymagania dotyczące </a:t>
            </a:r>
            <a:r>
              <a:rPr lang="pl-PL" sz="1800" b="1" dirty="0" err="1"/>
              <a:t>bioasekuracji</a:t>
            </a:r>
            <a:r>
              <a:rPr lang="pl-PL" sz="1800" b="1" dirty="0"/>
              <a:t>, które muszą spełnić gospodarstwa, w których są utrzymywane </a:t>
            </a:r>
            <a:r>
              <a:rPr lang="pl-PL" sz="1800" b="1" dirty="0" smtClean="0"/>
              <a:t>świnie c.d.: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sz="1800" b="1" dirty="0" smtClean="0"/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7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) zapewnienie, aby: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a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) osoby mające kontakt ze świniami w gospodarstwie nie utrzymywały własnych świń 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 poza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tym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gospodarstwem oraz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nie zajmowały się dodatkowo obsługą świń w innych 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 gospodarstwach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,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b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) do budynków, w których są utrzymywane świnie, nie wchodziły osoby postronne,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c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) osoby przebywające w budynkach inwentarskich używały odzieży ochronnej oraz 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 obuwia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ochronnego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.</a:t>
            </a:r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r>
              <a:rPr lang="pl-PL" sz="1800" b="1" dirty="0" smtClean="0"/>
              <a:t>Dodatkowo</a:t>
            </a:r>
            <a:r>
              <a:rPr lang="pl-PL" sz="1800" b="1" dirty="0"/>
              <a:t>, na obszarze województwa podlaskiego</a:t>
            </a:r>
            <a:r>
              <a:rPr lang="pl-PL" sz="1800" dirty="0"/>
              <a:t>, </a:t>
            </a:r>
            <a:r>
              <a:rPr lang="pl-PL" sz="1600" i="1" dirty="0"/>
              <a:t>w powiatach augustowskim w gminie Lipsk, </a:t>
            </a:r>
            <a:r>
              <a:rPr lang="pl-PL" sz="1600" i="1" dirty="0" smtClean="0"/>
              <a:t>białostockim w </a:t>
            </a:r>
            <a:r>
              <a:rPr lang="pl-PL" sz="1600" i="1" dirty="0"/>
              <a:t>gminach Czarna Białostocka, Gródek, Supraśl, Wasilków, Michałowo i Zabłudów, </a:t>
            </a:r>
            <a:r>
              <a:rPr lang="pl-PL" sz="1600" i="1" dirty="0" smtClean="0"/>
              <a:t>sokólskim w </a:t>
            </a:r>
            <a:r>
              <a:rPr lang="pl-PL" sz="1600" i="1" dirty="0"/>
              <a:t>gminach Dąbrowa Białostocka, Janów, Krynki, Kuźnica, Nowy Dwór, Sidra, Sokółka i Szudziałowo oraz </a:t>
            </a:r>
            <a:r>
              <a:rPr lang="pl-PL" sz="1600" i="1" dirty="0" smtClean="0"/>
              <a:t>hajnowskim w </a:t>
            </a:r>
            <a:r>
              <a:rPr lang="pl-PL" sz="1600" i="1" dirty="0"/>
              <a:t>gminach Białowieża, Czyże, Hajnówka, Narew i Narewka</a:t>
            </a:r>
            <a:r>
              <a:rPr lang="pl-PL" sz="1800" dirty="0"/>
              <a:t> 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b="1" dirty="0" smtClean="0"/>
              <a:t>wprowadza </a:t>
            </a:r>
            <a:r>
              <a:rPr lang="pl-PL" sz="1800" b="1" dirty="0"/>
              <a:t>się obowiązek </a:t>
            </a:r>
            <a:r>
              <a:rPr lang="pl-PL" sz="1800" b="1" dirty="0" smtClean="0"/>
              <a:t>posiadania w </a:t>
            </a:r>
            <a:r>
              <a:rPr lang="pl-PL" sz="1800" b="1" dirty="0"/>
              <a:t>gospodarstwie, w którym są utrzymywane świnie, pisemnego planu </a:t>
            </a:r>
            <a:r>
              <a:rPr lang="pl-PL" sz="1800" b="1" dirty="0" err="1"/>
              <a:t>bioasekuracji</a:t>
            </a:r>
            <a:r>
              <a:rPr lang="pl-PL" sz="1800" b="1" dirty="0"/>
              <a:t> obejmującego</a:t>
            </a:r>
            <a:r>
              <a:rPr lang="pl-PL" sz="1800" dirty="0"/>
              <a:t>:</a:t>
            </a:r>
          </a:p>
          <a:p>
            <a:pPr marL="0" indent="0">
              <a:buNone/>
            </a:pPr>
            <a:r>
              <a:rPr lang="pl-PL" sz="1800" dirty="0"/>
              <a:t>1) dokumentację przestrzegania wymagań określonych w akapicie pierwszym w pkt 2−4;</a:t>
            </a:r>
          </a:p>
          <a:p>
            <a:pPr marL="0" indent="0">
              <a:buNone/>
            </a:pPr>
            <a:r>
              <a:rPr lang="pl-PL" sz="1800" dirty="0"/>
              <a:t>2) rejestr produktów biobójczych używanych w gospodarstwie;</a:t>
            </a:r>
          </a:p>
          <a:p>
            <a:pPr marL="0" indent="0">
              <a:buNone/>
            </a:pPr>
            <a:r>
              <a:rPr lang="pl-PL" sz="1800" dirty="0"/>
              <a:t>3) program czyszczenia i dezynfekcji pomieszczeń i sprzętu mającego kontakt ze świniami;</a:t>
            </a:r>
          </a:p>
          <a:p>
            <a:pPr marL="0" indent="0">
              <a:buNone/>
            </a:pPr>
            <a:r>
              <a:rPr lang="pl-PL" sz="1800" dirty="0"/>
              <a:t>4) zasady używania oraz czyszczenia i dezynfekcji odzieży ochronnej i obuwia,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3621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900" dirty="0">
                <a:solidFill>
                  <a:prstClr val="black"/>
                </a:solidFill>
              </a:rPr>
              <a:t>Zasady funkcjonowania gospodarstw na obszarach objętych restrykcjami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600200"/>
            <a:ext cx="7992888" cy="413305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2400" b="1" smtClean="0">
                <a:solidFill>
                  <a:prstClr val="black"/>
                </a:solidFill>
              </a:rPr>
              <a:t>wymagania </a:t>
            </a:r>
            <a:r>
              <a:rPr lang="pl-PL" sz="2400" b="1" dirty="0">
                <a:solidFill>
                  <a:prstClr val="black"/>
                </a:solidFill>
              </a:rPr>
              <a:t>dotyczące </a:t>
            </a:r>
            <a:r>
              <a:rPr lang="pl-PL" sz="2400" b="1" dirty="0" err="1">
                <a:solidFill>
                  <a:prstClr val="black"/>
                </a:solidFill>
              </a:rPr>
              <a:t>bioasekuracji</a:t>
            </a:r>
            <a:r>
              <a:rPr lang="pl-PL" sz="2400" b="1" dirty="0">
                <a:solidFill>
                  <a:prstClr val="black"/>
                </a:solidFill>
              </a:rPr>
              <a:t>, które muszą spełnić gospodarstwa, w których są utrzymywane świnie</a:t>
            </a:r>
            <a:endParaRPr lang="pl-PL" altLang="pl-PL" sz="2400" dirty="0"/>
          </a:p>
          <a:p>
            <a:pPr marL="0" indent="0">
              <a:buNone/>
            </a:pPr>
            <a:r>
              <a:rPr lang="pl-PL" altLang="pl-PL" dirty="0" smtClean="0"/>
              <a:t>Celem </a:t>
            </a:r>
            <a:r>
              <a:rPr lang="pl-PL" altLang="pl-PL" dirty="0"/>
              <a:t>Programu </a:t>
            </a:r>
            <a:r>
              <a:rPr lang="pl-PL" altLang="pl-PL" dirty="0" err="1"/>
              <a:t>bioasekuracji</a:t>
            </a:r>
            <a:r>
              <a:rPr lang="pl-PL" altLang="pl-PL" dirty="0"/>
              <a:t> jest m.in. umożliwienie hodowcom dobrowolnej rezygnacji </a:t>
            </a:r>
            <a:r>
              <a:rPr lang="pl-PL" altLang="pl-PL" dirty="0" smtClean="0"/>
              <a:t>z </a:t>
            </a:r>
            <a:r>
              <a:rPr lang="pl-PL" altLang="pl-PL" dirty="0"/>
              <a:t>hodowli świń </a:t>
            </a:r>
            <a:endParaRPr lang="pl-PL" altLang="pl-PL" dirty="0" smtClean="0"/>
          </a:p>
          <a:p>
            <a:pPr marL="0" indent="0">
              <a:buNone/>
            </a:pPr>
            <a:r>
              <a:rPr lang="pl-PL" altLang="pl-PL" dirty="0" smtClean="0"/>
              <a:t>w </a:t>
            </a:r>
            <a:r>
              <a:rPr lang="pl-PL" altLang="pl-PL" dirty="0"/>
              <a:t>przypadku niespełnienia wymagań określonych </a:t>
            </a:r>
            <a:endParaRPr lang="pl-PL" altLang="pl-PL" dirty="0" smtClean="0"/>
          </a:p>
          <a:p>
            <a:pPr marL="0" indent="0">
              <a:buNone/>
            </a:pPr>
            <a:r>
              <a:rPr lang="pl-PL" altLang="pl-PL" dirty="0" smtClean="0"/>
              <a:t>w </a:t>
            </a:r>
            <a:r>
              <a:rPr lang="pl-PL" altLang="pl-PL" dirty="0"/>
              <a:t>programie oraz uzyskanie odszkodowania </a:t>
            </a:r>
            <a:endParaRPr lang="pl-PL" altLang="pl-PL" dirty="0" smtClean="0"/>
          </a:p>
          <a:p>
            <a:pPr marL="0" indent="0">
              <a:buNone/>
            </a:pPr>
            <a:r>
              <a:rPr lang="pl-PL" altLang="pl-PL" dirty="0" smtClean="0"/>
              <a:t>za </a:t>
            </a:r>
            <a:r>
              <a:rPr lang="pl-PL" altLang="pl-PL" dirty="0"/>
              <a:t>ubite/zabite świnie przebywające w gospodarstwie, a także rekompensatę za nieprzerwane nieutrzymywanie świń w tym gospodarstwie do końca okresu obowiązywania programu.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5378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Zasady dezynfekcji w przypadku ASF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Wstępne mycie i dezynfekcja</a:t>
            </a:r>
          </a:p>
          <a:p>
            <a:r>
              <a:rPr lang="pl-PL" dirty="0"/>
              <a:t>Mycie </a:t>
            </a:r>
            <a:r>
              <a:rPr lang="pl-PL" dirty="0" smtClean="0"/>
              <a:t>- </a:t>
            </a:r>
            <a:r>
              <a:rPr lang="pl-PL" dirty="0"/>
              <a:t>zawsze przed właściwą dezynfekcją!</a:t>
            </a:r>
          </a:p>
          <a:p>
            <a:r>
              <a:rPr lang="pl-PL" dirty="0" smtClean="0"/>
              <a:t>woda </a:t>
            </a:r>
            <a:r>
              <a:rPr lang="pl-PL" dirty="0"/>
              <a:t>+ mydło/detergent ,</a:t>
            </a:r>
            <a:r>
              <a:rPr lang="pl-PL" dirty="0" smtClean="0"/>
              <a:t>płukanie usunięcie </a:t>
            </a:r>
            <a:r>
              <a:rPr lang="pl-PL" dirty="0"/>
              <a:t>wszelkich zanieczyszczeń organicznych</a:t>
            </a:r>
          </a:p>
          <a:p>
            <a:r>
              <a:rPr lang="pl-PL" dirty="0"/>
              <a:t>Ostateczne mycie i dezynfekcja</a:t>
            </a:r>
          </a:p>
          <a:p>
            <a:r>
              <a:rPr lang="pl-PL" dirty="0" smtClean="0"/>
              <a:t>Nawóz </a:t>
            </a:r>
            <a:r>
              <a:rPr lang="pl-PL" dirty="0"/>
              <a:t>i ściółka</a:t>
            </a:r>
          </a:p>
          <a:p>
            <a:r>
              <a:rPr lang="pl-PL" dirty="0" smtClean="0"/>
              <a:t>W </a:t>
            </a:r>
            <a:r>
              <a:rPr lang="pl-PL" dirty="0"/>
              <a:t>pryzmie - spryskać środkiem dezynfekcyjnym,</a:t>
            </a:r>
          </a:p>
          <a:p>
            <a:r>
              <a:rPr lang="pl-PL" dirty="0"/>
              <a:t>pozostawić 42dni/spalić/zakopać</a:t>
            </a:r>
          </a:p>
          <a:p>
            <a:r>
              <a:rPr lang="pl-PL" dirty="0" smtClean="0"/>
              <a:t>Powierzchnie </a:t>
            </a:r>
            <a:r>
              <a:rPr lang="pl-PL" dirty="0"/>
              <a:t>tłuste lub brudne </a:t>
            </a:r>
            <a:r>
              <a:rPr lang="pl-PL" dirty="0" smtClean="0"/>
              <a:t>, odtłuścić </a:t>
            </a:r>
            <a:r>
              <a:rPr lang="pl-PL" dirty="0"/>
              <a:t>+ umyć wodą</a:t>
            </a:r>
          </a:p>
          <a:p>
            <a:r>
              <a:rPr lang="pl-PL" dirty="0" smtClean="0"/>
              <a:t>Dezynfekcja</a:t>
            </a:r>
            <a:endParaRPr lang="pl-PL" dirty="0"/>
          </a:p>
          <a:p>
            <a:r>
              <a:rPr lang="pl-PL" dirty="0" smtClean="0"/>
              <a:t>Powtórzyć </a:t>
            </a:r>
            <a:r>
              <a:rPr lang="pl-PL" dirty="0"/>
              <a:t>po 7 dniach (odtłuścić + umyć + zdezynfekować</a:t>
            </a:r>
            <a:r>
              <a:rPr lang="pl-PL" dirty="0" smtClean="0"/>
              <a:t>)</a:t>
            </a:r>
          </a:p>
          <a:p>
            <a:pPr marL="0" indent="0">
              <a:buNone/>
            </a:pPr>
            <a:r>
              <a:rPr lang="pl-PL" dirty="0"/>
              <a:t>Efektywne środki </a:t>
            </a:r>
            <a:r>
              <a:rPr lang="pl-PL" dirty="0" smtClean="0"/>
              <a:t>dezynfekcyjne to detergenty, podchloryn sodu, aldehyd </a:t>
            </a:r>
            <a:r>
              <a:rPr lang="pl-PL" dirty="0" err="1" smtClean="0"/>
              <a:t>glutarowy</a:t>
            </a:r>
            <a:r>
              <a:rPr lang="pl-PL" dirty="0" smtClean="0"/>
              <a:t>, środki zasadowe, rozpuszczalniki lipidowe, </a:t>
            </a:r>
            <a:r>
              <a:rPr lang="pl-PL" dirty="0" err="1" smtClean="0"/>
              <a:t>Virkon</a:t>
            </a:r>
            <a:r>
              <a:rPr lang="pl-PL" dirty="0" smtClean="0"/>
              <a:t> </a:t>
            </a:r>
            <a:r>
              <a:rPr lang="pl-PL" dirty="0"/>
              <a:t>S (1:100).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10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prstClr val="black"/>
                </a:solidFill>
              </a:rPr>
              <a:t>Zasady funkcjonowania gospodarstw na obszarach objętych restrykcjami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877272"/>
          </a:xfrm>
        </p:spPr>
        <p:txBody>
          <a:bodyPr>
            <a:normAutofit fontScale="92500" lnSpcReduction="1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600" b="1" dirty="0" smtClean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600" b="1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600" b="1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zwalczanie</a:t>
            </a:r>
            <a:r>
              <a:rPr lang="pl-PL" altLang="pl-PL" sz="1600" b="1" dirty="0" smtClean="0">
                <a:solidFill>
                  <a:prstClr val="black"/>
                </a:solidFill>
                <a:latin typeface="Calibri" pitchFamily="34" charset="0"/>
              </a:rPr>
              <a:t>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Ubój świń w gospodarstwie „na użytek własny”  jest dozwolony pod warunkiem, że świnie utrzymywane w tym gospodarstwie, przebywały w nim co najmniej przez 30 dni przed ubojem oraz gdy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 - świnie te zostaną poddane badaniu </a:t>
            </a:r>
            <a:r>
              <a:rPr lang="pl-PL" altLang="pl-PL" sz="1800" dirty="0" err="1" smtClean="0">
                <a:solidFill>
                  <a:prstClr val="black"/>
                </a:solidFill>
                <a:latin typeface="Calibri" pitchFamily="34" charset="0"/>
              </a:rPr>
              <a:t>przedubojowemu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- mięso pozyskane w wyniku uboju tych świń zostanie poddane badaniu poubojowemu</a:t>
            </a:r>
          </a:p>
          <a:p>
            <a:pPr marL="0" indent="0">
              <a:buNone/>
            </a:pPr>
            <a:r>
              <a:rPr lang="pl-PL" sz="1800" dirty="0"/>
              <a:t>W przypadku uboju świń w celu produkcji mięsa na użytek własny próbki do </a:t>
            </a:r>
            <a:r>
              <a:rPr lang="pl-PL" sz="1800" dirty="0" smtClean="0"/>
              <a:t>badań laboratoryjnych </a:t>
            </a:r>
            <a:r>
              <a:rPr lang="pl-PL" sz="1800" dirty="0"/>
              <a:t>w kierunku ASF są pobierane przez urzędowego lekarza weterynarii przy</a:t>
            </a:r>
          </a:p>
          <a:p>
            <a:pPr marL="0" indent="0">
              <a:buNone/>
            </a:pPr>
            <a:r>
              <a:rPr lang="pl-PL" sz="1800" dirty="0"/>
              <a:t>przeprowadzaniu badania </a:t>
            </a:r>
            <a:r>
              <a:rPr lang="pl-PL" sz="1800" dirty="0" err="1"/>
              <a:t>przedubojowego</a:t>
            </a:r>
            <a:r>
              <a:rPr lang="pl-PL" sz="1800" dirty="0"/>
              <a:t> świń lub badania poubojowego mięsa z tych świń</a:t>
            </a:r>
          </a:p>
          <a:p>
            <a:pPr marL="0" indent="0">
              <a:buNone/>
            </a:pPr>
            <a:r>
              <a:rPr lang="pl-PL" sz="1800" dirty="0"/>
              <a:t>– w przypadku gdy ubój świń jest dokonywany w gospodarstwie położonym na </a:t>
            </a:r>
            <a:r>
              <a:rPr lang="pl-PL" sz="1800" dirty="0" smtClean="0"/>
              <a:t>obszarze Rzeczypospolitej </a:t>
            </a:r>
            <a:r>
              <a:rPr lang="pl-PL" sz="1800" dirty="0"/>
              <a:t>Polskiej wymienionym w części:</a:t>
            </a:r>
          </a:p>
          <a:p>
            <a:pPr marL="0" indent="0">
              <a:buNone/>
            </a:pPr>
            <a:r>
              <a:rPr lang="pl-PL" sz="1800" dirty="0" smtClean="0"/>
              <a:t>1) I </a:t>
            </a:r>
            <a:r>
              <a:rPr lang="pl-PL" sz="1800" dirty="0"/>
              <a:t>załącznika do decyzji 2014/709/UE </a:t>
            </a:r>
            <a:r>
              <a:rPr lang="pl-PL" sz="1800" dirty="0">
                <a:solidFill>
                  <a:srgbClr val="FFC000"/>
                </a:solidFill>
              </a:rPr>
              <a:t>(</a:t>
            </a:r>
            <a:r>
              <a:rPr lang="pl-PL" sz="1800" dirty="0" smtClean="0">
                <a:solidFill>
                  <a:srgbClr val="FFC000"/>
                </a:solidFill>
              </a:rPr>
              <a:t>obszar ochronny) </a:t>
            </a:r>
            <a:r>
              <a:rPr lang="pl-PL" sz="1800" dirty="0">
                <a:solidFill>
                  <a:srgbClr val="FFC000"/>
                </a:solidFill>
              </a:rPr>
              <a:t>– jeżeli istnieje podejrzenie wystąpienia </a:t>
            </a:r>
            <a:r>
              <a:rPr lang="pl-PL" sz="1800" dirty="0" smtClean="0">
                <a:solidFill>
                  <a:srgbClr val="FFC000"/>
                </a:solidFill>
              </a:rPr>
              <a:t>ASF</a:t>
            </a:r>
          </a:p>
          <a:p>
            <a:pPr marL="0" indent="0">
              <a:buNone/>
            </a:pPr>
            <a:r>
              <a:rPr lang="pl-PL" sz="1800" dirty="0" smtClean="0"/>
              <a:t>2) II </a:t>
            </a:r>
            <a:r>
              <a:rPr lang="pl-PL" sz="1800" dirty="0"/>
              <a:t>załącznika do decyzji </a:t>
            </a:r>
            <a:r>
              <a:rPr lang="pl-PL" sz="1800" dirty="0" smtClean="0"/>
              <a:t>2014/709/UE </a:t>
            </a:r>
            <a:r>
              <a:rPr lang="pl-PL" sz="1800" dirty="0" smtClean="0">
                <a:solidFill>
                  <a:srgbClr val="FF0000"/>
                </a:solidFill>
              </a:rPr>
              <a:t>(obszar objęty ograniczeniami) </a:t>
            </a:r>
            <a:r>
              <a:rPr lang="pl-PL" sz="1800" dirty="0">
                <a:solidFill>
                  <a:srgbClr val="FF0000"/>
                </a:solidFill>
              </a:rPr>
              <a:t>– jeżeli istnieje podejrzenie </a:t>
            </a:r>
            <a:r>
              <a:rPr lang="pl-PL" sz="1800" dirty="0" smtClean="0">
                <a:solidFill>
                  <a:srgbClr val="FF0000"/>
                </a:solidFill>
              </a:rPr>
              <a:t>wystąpienia ASF</a:t>
            </a:r>
            <a:endParaRPr lang="pl-PL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pl-PL" sz="1800" dirty="0"/>
              <a:t>3</a:t>
            </a:r>
            <a:r>
              <a:rPr lang="pl-PL" sz="1800" dirty="0" smtClean="0"/>
              <a:t>) </a:t>
            </a:r>
            <a:r>
              <a:rPr lang="pl-PL" sz="1800" dirty="0"/>
              <a:t>III załącznika do decyzji </a:t>
            </a:r>
            <a:r>
              <a:rPr lang="pl-PL" sz="1800" dirty="0" smtClean="0"/>
              <a:t>2014/709/UE </a:t>
            </a:r>
            <a:r>
              <a:rPr lang="pl-PL" sz="1800" dirty="0" smtClean="0">
                <a:solidFill>
                  <a:srgbClr val="0070C0"/>
                </a:solidFill>
              </a:rPr>
              <a:t>(obszar zagrożenia) </a:t>
            </a:r>
            <a:r>
              <a:rPr lang="pl-PL" sz="1800" dirty="0"/>
              <a:t>– </a:t>
            </a:r>
            <a:r>
              <a:rPr lang="pl-PL" sz="1800" dirty="0">
                <a:solidFill>
                  <a:srgbClr val="0070C0"/>
                </a:solidFill>
              </a:rPr>
              <a:t>w każdym przypadku.</a:t>
            </a:r>
          </a:p>
          <a:p>
            <a:pPr marL="0" indent="0">
              <a:buNone/>
            </a:pPr>
            <a:r>
              <a:rPr lang="pl-PL" sz="1800" dirty="0"/>
              <a:t>W trakcie badania przed- lub poubojowego w rzeźni urzędowy lekarz weterynarii</a:t>
            </a:r>
          </a:p>
          <a:p>
            <a:r>
              <a:rPr lang="pl-PL" sz="1800" dirty="0"/>
              <a:t>zwraca uwagę na charakterystyczne dla ASF zmiany, a w przypadku podejrzenia wystąpienia</a:t>
            </a:r>
          </a:p>
          <a:p>
            <a:r>
              <a:rPr lang="pl-PL" sz="1800" dirty="0"/>
              <a:t>ASF – pobiera próbki do badań laboratoryjnych w kierunku wykrycia ASF.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1066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908720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prstClr val="black"/>
                </a:solidFill>
              </a:rPr>
              <a:t>Zasady funkcjonowania gospodarstw na obszarach objętych </a:t>
            </a:r>
            <a:r>
              <a:rPr lang="pl-PL" sz="3200" dirty="0" smtClean="0">
                <a:solidFill>
                  <a:prstClr val="black"/>
                </a:solidFill>
              </a:rPr>
              <a:t>restrykcjami </a:t>
            </a:r>
            <a:br>
              <a:rPr lang="pl-PL" sz="3200" dirty="0" smtClean="0">
                <a:solidFill>
                  <a:prstClr val="black"/>
                </a:solidFill>
              </a:rPr>
            </a:br>
            <a:r>
              <a:rPr lang="pl-PL" sz="2700" dirty="0" smtClean="0">
                <a:solidFill>
                  <a:prstClr val="black"/>
                </a:solidFill>
              </a:rPr>
              <a:t>(</a:t>
            </a:r>
            <a:r>
              <a:rPr lang="pl-PL" sz="2700" dirty="0" smtClean="0">
                <a:solidFill>
                  <a:srgbClr val="FFC000"/>
                </a:solidFill>
              </a:rPr>
              <a:t>obszar ochronny, </a:t>
            </a:r>
            <a:r>
              <a:rPr lang="pl-PL" sz="2700" dirty="0" smtClean="0">
                <a:solidFill>
                  <a:srgbClr val="FF0000"/>
                </a:solidFill>
              </a:rPr>
              <a:t>obszar objęty ograniczeniami, </a:t>
            </a:r>
            <a:r>
              <a:rPr lang="pl-PL" sz="2700" dirty="0" smtClean="0">
                <a:solidFill>
                  <a:srgbClr val="0070C0"/>
                </a:solidFill>
              </a:rPr>
              <a:t>obszar zagrożenia</a:t>
            </a:r>
            <a:r>
              <a:rPr lang="pl-PL" sz="2700" dirty="0" smtClean="0"/>
              <a:t>)</a:t>
            </a:r>
            <a:endParaRPr lang="pl-PL" sz="2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400600"/>
          </a:xfrm>
        </p:spPr>
        <p:txBody>
          <a:bodyPr>
            <a:normAutofit fontScale="92500" lnSpcReduction="1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600" b="1" dirty="0" smtClean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600" b="1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600" b="1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zwalczanie</a:t>
            </a:r>
            <a:r>
              <a:rPr lang="pl-PL" altLang="pl-PL" sz="1600" b="1" dirty="0" smtClean="0">
                <a:solidFill>
                  <a:prstClr val="black"/>
                </a:solidFill>
                <a:latin typeface="Calibri" pitchFamily="34" charset="0"/>
              </a:rPr>
              <a:t>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Obowiązek informowania IW o każdym przypadku padnięcia świni w gospodarstwie</a:t>
            </a:r>
          </a:p>
          <a:p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IW w każdym przypadku otrzymania zawiadomienia  o padłej świni lub o podejrzeniu wystąpienia ASF przeprowadza badanie kliniczne świń z pomiarem wewnętrznej ciepłoty ciała lub </a:t>
            </a:r>
            <a:r>
              <a:rPr lang="pl-PL" sz="1800" dirty="0"/>
              <a:t>badanie sekcyjne świń znajdujących się w stadzie, a w razie konieczności są pobierane </a:t>
            </a:r>
            <a:r>
              <a:rPr lang="pl-PL" sz="1800" dirty="0" smtClean="0"/>
              <a:t>próbki do </a:t>
            </a:r>
            <a:r>
              <a:rPr lang="pl-PL" sz="1800" dirty="0"/>
              <a:t>badań laboratoryjnych w kierunku wykrycia </a:t>
            </a:r>
            <a:r>
              <a:rPr lang="pl-PL" sz="1800" dirty="0" smtClean="0"/>
              <a:t>ASF</a:t>
            </a:r>
          </a:p>
          <a:p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W gospodarstwach utrzymujących świnie powiatowy lekarz weterynarii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przeprowadza dwa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razy w roku, w możliwie równych odstępach czasu (nie krótszych niż 4 miesiące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), kontrolę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stanu zdrowia świń wraz z wywiadem lekarsko-weterynaryjnym oraz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badanie kliniczne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świń z pomiarem wewnętrznej ciepłoty ciała,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oraz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kontrolę przestrzegania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:</a:t>
            </a:r>
          </a:p>
          <a:p>
            <a:pPr marL="0" indent="0"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1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) zakazów i nakazów, o których mowa odpowiednio w § 1 i § 2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rozporządzenia</a:t>
            </a:r>
          </a:p>
          <a:p>
            <a:pPr marL="0" indent="0"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    </a:t>
            </a:r>
            <a:r>
              <a:rPr lang="pl-PL" altLang="pl-PL" sz="1800" dirty="0" err="1" smtClean="0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z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dnia 6 maja 2015 r. w sprawie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środków podejmowanych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w związku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   </a:t>
            </a:r>
          </a:p>
          <a:p>
            <a:pPr marL="0" indent="0"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   wystąpieniem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afrykańskiego pomoru świń,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oraz obowiązku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, o którym mowa w § 18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</a:t>
            </a:r>
          </a:p>
          <a:p>
            <a:pPr marL="0" indent="0"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      ust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. 2 tego rozporządzenia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,</a:t>
            </a:r>
          </a:p>
          <a:p>
            <a:pPr marL="0" indent="0">
              <a:buNone/>
            </a:pPr>
            <a:r>
              <a:rPr lang="pl-PL" sz="1800" dirty="0" smtClean="0"/>
              <a:t>      2</a:t>
            </a:r>
            <a:r>
              <a:rPr lang="pl-PL" sz="1800" dirty="0"/>
              <a:t>) wymagań dotyczących </a:t>
            </a:r>
            <a:r>
              <a:rPr lang="pl-PL" sz="1800" dirty="0" err="1"/>
              <a:t>bioasekuracji</a:t>
            </a:r>
            <a:r>
              <a:rPr lang="pl-PL" sz="1800" dirty="0"/>
              <a:t>, o których mowa w ust. 6 załącznika </a:t>
            </a:r>
            <a:r>
              <a:rPr lang="pl-PL" sz="1800" dirty="0" smtClean="0"/>
              <a:t>do rozporządzenia   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 </a:t>
            </a:r>
            <a:r>
              <a:rPr lang="pl-PL" sz="1800" dirty="0" err="1" smtClean="0"/>
              <a:t>MRiRW</a:t>
            </a:r>
            <a:r>
              <a:rPr lang="pl-PL" sz="1800" dirty="0" smtClean="0"/>
              <a:t> z </a:t>
            </a:r>
            <a:r>
              <a:rPr lang="pl-PL" sz="1800" dirty="0"/>
              <a:t>dnia 3 kwietnia 2015 </a:t>
            </a:r>
            <a:r>
              <a:rPr lang="pl-PL" sz="1800" dirty="0" smtClean="0"/>
              <a:t>r. w </a:t>
            </a:r>
            <a:r>
              <a:rPr lang="pl-PL" sz="1800" dirty="0"/>
              <a:t>sprawie wprowadzenia „Programu </a:t>
            </a:r>
            <a:r>
              <a:rPr lang="pl-PL" sz="1800" dirty="0" err="1"/>
              <a:t>bioasekuracji</a:t>
            </a:r>
            <a:r>
              <a:rPr lang="pl-PL" sz="1800" dirty="0"/>
              <a:t> </a:t>
            </a:r>
            <a:r>
              <a:rPr lang="pl-PL" sz="1800" dirty="0" smtClean="0"/>
              <a:t> 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 mającego </a:t>
            </a:r>
            <a:r>
              <a:rPr lang="pl-PL" sz="1800" dirty="0"/>
              <a:t>na </a:t>
            </a:r>
            <a:r>
              <a:rPr lang="pl-PL" sz="1800" dirty="0" smtClean="0"/>
              <a:t>celu zapobieganie </a:t>
            </a:r>
            <a:r>
              <a:rPr lang="pl-PL" sz="1800" dirty="0"/>
              <a:t>szerzeniu się afrykańskiego pomoru świń” na lata </a:t>
            </a:r>
            <a:r>
              <a:rPr lang="pl-PL" sz="1800" dirty="0" smtClean="0"/>
              <a:t>2015– 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 2018 </a:t>
            </a:r>
            <a:r>
              <a:rPr lang="pl-PL" sz="1800" dirty="0"/>
              <a:t>– na obszarze </a:t>
            </a:r>
            <a:r>
              <a:rPr lang="pl-PL" sz="1800" dirty="0" smtClean="0"/>
              <a:t>określonym w </a:t>
            </a:r>
            <a:r>
              <a:rPr lang="pl-PL" sz="1800" dirty="0"/>
              <a:t>§ 1 tego rozporządzenia.</a:t>
            </a: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662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prstClr val="black"/>
                </a:solidFill>
              </a:rPr>
              <a:t>Zasady funkcjonowania gospodarstw na obszarach objętych restrykcjami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877272"/>
          </a:xfrm>
        </p:spPr>
        <p:txBody>
          <a:bodyPr>
            <a:normAutofit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600" b="1" dirty="0" smtClean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600" b="1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600" b="1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zwalczanie</a:t>
            </a:r>
            <a:r>
              <a:rPr lang="pl-PL" altLang="pl-PL" sz="1600" b="1" dirty="0" smtClean="0">
                <a:solidFill>
                  <a:prstClr val="black"/>
                </a:solidFill>
                <a:latin typeface="Calibri" pitchFamily="34" charset="0"/>
              </a:rPr>
              <a:t>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Na </a:t>
            </a:r>
            <a:r>
              <a:rPr lang="pl-PL" altLang="pl-PL" sz="1800" b="1" dirty="0">
                <a:solidFill>
                  <a:srgbClr val="FFC000"/>
                </a:solidFill>
                <a:latin typeface="Calibri" pitchFamily="34" charset="0"/>
              </a:rPr>
              <a:t>obszarze</a:t>
            </a:r>
            <a:r>
              <a:rPr lang="pl-PL" altLang="pl-PL" sz="18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b="1" dirty="0" smtClean="0">
                <a:solidFill>
                  <a:srgbClr val="FFC000"/>
                </a:solidFill>
                <a:latin typeface="Calibri" pitchFamily="34" charset="0"/>
              </a:rPr>
              <a:t>ochronnym, </a:t>
            </a:r>
            <a:r>
              <a:rPr lang="pl-PL" altLang="pl-PL" sz="1800" b="1" dirty="0" smtClean="0">
                <a:solidFill>
                  <a:srgbClr val="FF0000"/>
                </a:solidFill>
                <a:latin typeface="Calibri" pitchFamily="34" charset="0"/>
              </a:rPr>
              <a:t>objętym </a:t>
            </a:r>
            <a:r>
              <a:rPr lang="pl-PL" altLang="pl-PL" sz="1800" b="1" dirty="0">
                <a:solidFill>
                  <a:srgbClr val="FF0000"/>
                </a:solidFill>
                <a:latin typeface="Calibri" pitchFamily="34" charset="0"/>
              </a:rPr>
              <a:t>ograniczeniami </a:t>
            </a:r>
            <a:r>
              <a:rPr lang="pl-PL" altLang="pl-PL" sz="1800" b="1" dirty="0">
                <a:solidFill>
                  <a:prstClr val="black"/>
                </a:solidFill>
                <a:latin typeface="Calibri" pitchFamily="34" charset="0"/>
              </a:rPr>
              <a:t>oraz </a:t>
            </a:r>
            <a:r>
              <a:rPr lang="pl-PL" altLang="pl-PL" sz="1800" b="1" dirty="0">
                <a:solidFill>
                  <a:srgbClr val="0070C0"/>
                </a:solidFill>
                <a:latin typeface="Calibri" pitchFamily="34" charset="0"/>
              </a:rPr>
              <a:t>obszarze zagrożenia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urzędowy lekarz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weterynarii pobiera próbki do badań laboratoryjnych w kierunku wykrycia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ASF </a:t>
            </a:r>
            <a:r>
              <a:rPr lang="pl-PL" sz="1800" dirty="0" smtClean="0"/>
              <a:t>od świń</a:t>
            </a:r>
            <a:r>
              <a:rPr lang="pl-PL" sz="1800" dirty="0"/>
              <a:t>:</a:t>
            </a:r>
          </a:p>
          <a:p>
            <a:pPr marL="0" indent="0">
              <a:buNone/>
            </a:pPr>
            <a:r>
              <a:rPr lang="pl-PL" sz="1800" dirty="0"/>
              <a:t>a) padłych, u których nie można wykluczyć zakażenia wirusem ASF,</a:t>
            </a:r>
          </a:p>
          <a:p>
            <a:pPr marL="0" indent="0">
              <a:buNone/>
            </a:pPr>
            <a:r>
              <a:rPr lang="pl-PL" sz="1800" dirty="0"/>
              <a:t>b) które wykazują nietypowe objawy kliniczne, na podstawie których nie </a:t>
            </a:r>
            <a:r>
              <a:rPr lang="pl-PL" sz="1800" dirty="0" smtClean="0"/>
              <a:t>jest możliwe 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 postawienie </a:t>
            </a:r>
            <a:r>
              <a:rPr lang="pl-PL" sz="1800" dirty="0"/>
              <a:t>diagnozy,</a:t>
            </a:r>
          </a:p>
          <a:p>
            <a:pPr marL="0" indent="0">
              <a:buNone/>
            </a:pPr>
            <a:r>
              <a:rPr lang="pl-PL" sz="1800" dirty="0"/>
              <a:t>c) mających:</a:t>
            </a:r>
          </a:p>
          <a:p>
            <a:pPr marL="0" indent="0">
              <a:buNone/>
            </a:pPr>
            <a:r>
              <a:rPr lang="pl-PL" sz="1800" dirty="0"/>
              <a:t> </a:t>
            </a:r>
            <a:r>
              <a:rPr lang="pl-PL" sz="1800" dirty="0" smtClean="0"/>
              <a:t>   – </a:t>
            </a:r>
            <a:r>
              <a:rPr lang="pl-PL" sz="1800" dirty="0"/>
              <a:t>objawy chorobowe wraz z gorączką lub</a:t>
            </a:r>
          </a:p>
          <a:p>
            <a:pPr marL="0" indent="0">
              <a:buNone/>
            </a:pPr>
            <a:r>
              <a:rPr lang="pl-PL" sz="1800" dirty="0" smtClean="0"/>
              <a:t>    – </a:t>
            </a:r>
            <a:r>
              <a:rPr lang="pl-PL" sz="1800" dirty="0"/>
              <a:t>gorączkę i objawy zespołu krwotocznego</a:t>
            </a:r>
            <a:r>
              <a:rPr lang="pl-PL" sz="1800" dirty="0" smtClean="0"/>
              <a:t>;</a:t>
            </a:r>
          </a:p>
          <a:p>
            <a:pPr marL="0" indent="0"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. od świń,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ubijanych w gospodarstwie przy produkcji mięsa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przeznaczonego na użytek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 marL="0" indent="0"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  własny </a:t>
            </a:r>
            <a:r>
              <a:rPr lang="pl-PL" sz="1800" b="1" dirty="0" smtClean="0">
                <a:solidFill>
                  <a:srgbClr val="FFC000"/>
                </a:solidFill>
              </a:rPr>
              <a:t>obszar ochronny </a:t>
            </a:r>
            <a:r>
              <a:rPr lang="pl-PL" sz="1800" b="1" dirty="0" smtClean="0"/>
              <a:t>i</a:t>
            </a:r>
            <a:r>
              <a:rPr lang="pl-PL" sz="1800" b="1" dirty="0" smtClean="0">
                <a:solidFill>
                  <a:srgbClr val="FFC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obszar </a:t>
            </a:r>
            <a:r>
              <a:rPr lang="pl-PL" sz="1800" b="1" dirty="0">
                <a:solidFill>
                  <a:srgbClr val="FF0000"/>
                </a:solidFill>
              </a:rPr>
              <a:t>objęty </a:t>
            </a:r>
            <a:r>
              <a:rPr lang="pl-PL" sz="1800" b="1" dirty="0" smtClean="0">
                <a:solidFill>
                  <a:srgbClr val="FF0000"/>
                </a:solidFill>
              </a:rPr>
              <a:t>ograniczeniami</a:t>
            </a:r>
            <a:r>
              <a:rPr lang="pl-PL" sz="1800" b="1" dirty="0">
                <a:solidFill>
                  <a:srgbClr val="FF0000"/>
                </a:solidFill>
              </a:rPr>
              <a:t> </a:t>
            </a:r>
            <a:r>
              <a:rPr lang="pl-PL" sz="1800" dirty="0" smtClean="0">
                <a:solidFill>
                  <a:srgbClr val="FF0000"/>
                </a:solidFill>
              </a:rPr>
              <a:t>– </a:t>
            </a:r>
            <a:r>
              <a:rPr lang="pl-PL" sz="1800" dirty="0"/>
              <a:t>jeżeli istnieje podejrzenie wystąpienia </a:t>
            </a:r>
            <a:r>
              <a:rPr lang="pl-PL" sz="1800" dirty="0" smtClean="0"/>
              <a:t>ASF, </a:t>
            </a:r>
            <a:r>
              <a:rPr lang="pl-PL" sz="1800" b="1" dirty="0" smtClean="0">
                <a:solidFill>
                  <a:srgbClr val="0070C0"/>
                </a:solidFill>
              </a:rPr>
              <a:t>obszar zagrożenia </a:t>
            </a:r>
            <a:r>
              <a:rPr lang="pl-PL" sz="1800" dirty="0"/>
              <a:t>– w każdym przypadku</a:t>
            </a:r>
            <a:r>
              <a:rPr lang="pl-PL" sz="1800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976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ASFV naturalni gospodarze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1800" dirty="0">
                <a:solidFill>
                  <a:prstClr val="black"/>
                </a:solidFill>
                <a:latin typeface="Arial"/>
              </a:rPr>
              <a:t>Świnie i gatunki spokrewnione (</a:t>
            </a:r>
            <a:r>
              <a:rPr lang="pl-PL" sz="1800" dirty="0" err="1">
                <a:solidFill>
                  <a:prstClr val="black"/>
                </a:solidFill>
                <a:latin typeface="Arial"/>
              </a:rPr>
              <a:t>Suidae</a:t>
            </a:r>
            <a:r>
              <a:rPr lang="pl-PL" sz="1800" dirty="0">
                <a:solidFill>
                  <a:prstClr val="black"/>
                </a:solidFill>
                <a:latin typeface="Arial"/>
              </a:rPr>
              <a:t>) (dziki, </a:t>
            </a:r>
            <a:r>
              <a:rPr lang="pl-PL" sz="1800" dirty="0" err="1">
                <a:solidFill>
                  <a:prstClr val="black"/>
                </a:solidFill>
                <a:latin typeface="Arial"/>
              </a:rPr>
              <a:t>świniodziki</a:t>
            </a:r>
            <a:r>
              <a:rPr lang="pl-PL" sz="1800" dirty="0">
                <a:solidFill>
                  <a:prstClr val="black"/>
                </a:solidFill>
                <a:latin typeface="Arial"/>
              </a:rPr>
              <a:t>, dzikie świnie, guźce) </a:t>
            </a:r>
          </a:p>
          <a:p>
            <a:pPr marL="0" indent="0">
              <a:buNone/>
            </a:pPr>
            <a:endParaRPr lang="pl-PL" dirty="0" smtClean="0">
              <a:latin typeface="Arial"/>
            </a:endParaRPr>
          </a:p>
          <a:p>
            <a:pPr marL="0" indent="0">
              <a:buNone/>
            </a:pPr>
            <a:endParaRPr lang="pl-PL" dirty="0">
              <a:latin typeface="Arial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955551" y="3827073"/>
            <a:ext cx="1634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Europa</a:t>
            </a:r>
          </a:p>
          <a:p>
            <a:r>
              <a:rPr lang="pl-PL" dirty="0" smtClean="0"/>
              <a:t>Świnie, dziki 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5664497" y="3820227"/>
            <a:ext cx="2663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Arial"/>
              </a:rPr>
              <a:t>Afryka</a:t>
            </a:r>
          </a:p>
          <a:p>
            <a:r>
              <a:rPr lang="pl-PL" dirty="0">
                <a:latin typeface="Arial"/>
              </a:rPr>
              <a:t>Przedstawiciele </a:t>
            </a:r>
            <a:r>
              <a:rPr lang="pl-PL" dirty="0" err="1" smtClean="0">
                <a:latin typeface="Arial"/>
              </a:rPr>
              <a:t>Suidae</a:t>
            </a:r>
            <a:endParaRPr lang="pl-PL" dirty="0">
              <a:effectLst/>
              <a:latin typeface="Arial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956717" y="5075247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Arial"/>
              </a:rPr>
              <a:t>Ostra lub chroniczna </a:t>
            </a:r>
          </a:p>
          <a:p>
            <a:r>
              <a:rPr lang="pl-PL" dirty="0">
                <a:latin typeface="Arial"/>
              </a:rPr>
              <a:t>forma </a:t>
            </a:r>
            <a:r>
              <a:rPr lang="pl-PL" dirty="0" smtClean="0">
                <a:latin typeface="Arial"/>
              </a:rPr>
              <a:t>zakażenia </a:t>
            </a:r>
            <a:endParaRPr lang="pl-PL" dirty="0">
              <a:effectLst/>
              <a:latin typeface="Arial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691683" y="5075245"/>
            <a:ext cx="271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/>
              </a:rPr>
              <a:t>Zakażenie </a:t>
            </a:r>
            <a:r>
              <a:rPr lang="pl-PL" dirty="0" err="1">
                <a:latin typeface="Arial"/>
              </a:rPr>
              <a:t>subkliniczne</a:t>
            </a:r>
            <a:r>
              <a:rPr lang="pl-PL" dirty="0">
                <a:latin typeface="Arial"/>
              </a:rPr>
              <a:t> </a:t>
            </a:r>
          </a:p>
          <a:p>
            <a:r>
              <a:rPr lang="pl-PL" dirty="0" smtClean="0">
                <a:latin typeface="Arial"/>
              </a:rPr>
              <a:t>Przewlekłe zakażenia </a:t>
            </a:r>
            <a:endParaRPr lang="pl-PL" dirty="0">
              <a:effectLst/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4" y="2217014"/>
            <a:ext cx="2255542" cy="150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2133586"/>
            <a:ext cx="1080119" cy="158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Łącznik prosty ze strzałką 8"/>
          <p:cNvCxnSpPr/>
          <p:nvPr/>
        </p:nvCxnSpPr>
        <p:spPr>
          <a:xfrm>
            <a:off x="4332659" y="221701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H="1">
            <a:off x="3203848" y="2217014"/>
            <a:ext cx="936104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0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prstClr val="black"/>
                </a:solidFill>
              </a:rPr>
              <a:t>Zasady funkcjonowania gospodarstw na obszarach objętych restrykcjami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877272"/>
          </a:xfrm>
        </p:spPr>
        <p:txBody>
          <a:bodyPr>
            <a:normAutofit/>
          </a:bodyPr>
          <a:lstStyle/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600" b="1" dirty="0" smtClean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600" b="1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600" b="1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zwalczanie</a:t>
            </a:r>
            <a:r>
              <a:rPr lang="pl-PL" altLang="pl-PL" sz="1600" b="1" dirty="0" smtClean="0">
                <a:solidFill>
                  <a:prstClr val="black"/>
                </a:solidFill>
                <a:latin typeface="Calibri" pitchFamily="34" charset="0"/>
              </a:rPr>
              <a:t>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Na </a:t>
            </a:r>
            <a:r>
              <a:rPr lang="pl-PL" altLang="pl-PL" sz="1800" dirty="0" smtClean="0">
                <a:solidFill>
                  <a:srgbClr val="FFC000"/>
                </a:solidFill>
                <a:latin typeface="Calibri" pitchFamily="34" charset="0"/>
              </a:rPr>
              <a:t>obszarze ochronnym, </a:t>
            </a:r>
            <a:r>
              <a:rPr lang="pl-PL" altLang="pl-PL" sz="1800" dirty="0">
                <a:solidFill>
                  <a:srgbClr val="FF0000"/>
                </a:solidFill>
                <a:latin typeface="Calibri" pitchFamily="34" charset="0"/>
              </a:rPr>
              <a:t>objętym ograniczeniami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oraz </a:t>
            </a:r>
            <a:r>
              <a:rPr lang="pl-PL" altLang="pl-PL" sz="1800" dirty="0">
                <a:solidFill>
                  <a:srgbClr val="0070C0"/>
                </a:solidFill>
                <a:latin typeface="Calibri" pitchFamily="34" charset="0"/>
              </a:rPr>
              <a:t>obszarze zagrożenia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urzędowy lekarz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weterynarii pobiera próbki do badań laboratoryjnych w kierunku wykrycia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ASF </a:t>
            </a:r>
            <a:r>
              <a:rPr lang="pl-PL" sz="1800" dirty="0"/>
              <a:t>od każdego dzika </a:t>
            </a:r>
            <a:endParaRPr lang="pl-PL" sz="1800" dirty="0" smtClean="0"/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1800" dirty="0" smtClean="0"/>
              <a:t>- znalezionego </a:t>
            </a:r>
            <a:r>
              <a:rPr lang="pl-PL" sz="1800" dirty="0"/>
              <a:t>martwego, w </a:t>
            </a:r>
            <a:r>
              <a:rPr lang="pl-PL" sz="1800" dirty="0" smtClean="0"/>
              <a:t>tym ze </a:t>
            </a:r>
            <a:r>
              <a:rPr lang="pl-PL" sz="1800" dirty="0"/>
              <a:t>zwłok dzików ulegających autolizie oraz dzików zabitych w wypadkach </a:t>
            </a:r>
            <a:r>
              <a:rPr lang="pl-PL" sz="1800" dirty="0" smtClean="0"/>
              <a:t>komunikacyjnych, 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1800" dirty="0" smtClean="0"/>
              <a:t>- odstrzelonego </a:t>
            </a:r>
            <a:r>
              <a:rPr lang="pl-PL" sz="1800" dirty="0"/>
              <a:t>na obszarze objętym ograniczeniami oraz na obszarze zagrożenia,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1800" dirty="0"/>
              <a:t>dostarczonego do położonego na tych obszarach punktu skupu dziczyzny lub zakładu </a:t>
            </a:r>
            <a:r>
              <a:rPr lang="pl-PL" sz="1800" dirty="0" smtClean="0"/>
              <a:t>obróbki dziczyzny </a:t>
            </a:r>
            <a:r>
              <a:rPr lang="pl-PL" sz="1800" dirty="0"/>
              <a:t>lub innego zakładu nadzorowanego przez organ Inspekcji Weterynaryjnej,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1800" dirty="0"/>
              <a:t>w którym mogą być przechowywane tusze lub skóry </a:t>
            </a:r>
            <a:r>
              <a:rPr lang="pl-PL" sz="1800" dirty="0" smtClean="0"/>
              <a:t>dzików.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W przypadku odstrzelonych dzików </a:t>
            </a:r>
            <a:r>
              <a:rPr lang="pl-PL" altLang="pl-PL" sz="1800" b="1" dirty="0">
                <a:solidFill>
                  <a:prstClr val="black"/>
                </a:solidFill>
                <a:latin typeface="Calibri" pitchFamily="34" charset="0"/>
              </a:rPr>
              <a:t>niewykazujących żadnych objawów chorobowych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dopuszcza się pobieranie próbek do badań laboratoryjnych w kierunku wykrycia ASF przez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myśliwych, którzy zostali przeszkoleni przy wykorzystaniu dostarczonych przez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powiatowego lekarza weterynarii myśliwym oraz kołom łowieckim wytycznych i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ulotek.</a:t>
            </a: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573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Obszar obejmujący terytorium Polski znajdujący się poza obszarami objętymi restrykcjami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pl-PL" altLang="pl-PL" sz="2900" b="1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2900" b="1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900" b="1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zwalczanie</a:t>
            </a:r>
            <a:r>
              <a:rPr lang="pl-PL" altLang="pl-PL" sz="2900" b="1" dirty="0" smtClean="0">
                <a:solidFill>
                  <a:prstClr val="black"/>
                </a:solidFill>
                <a:latin typeface="Calibri" pitchFamily="34" charset="0"/>
              </a:rPr>
              <a:t>”</a:t>
            </a:r>
            <a:endParaRPr lang="pl-PL" sz="2900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Próbki </a:t>
            </a:r>
            <a:r>
              <a:rPr lang="pl-PL" dirty="0"/>
              <a:t>do </a:t>
            </a:r>
            <a:r>
              <a:rPr lang="pl-PL" dirty="0" smtClean="0"/>
              <a:t>badań laboratoryjnych </a:t>
            </a:r>
            <a:r>
              <a:rPr lang="pl-PL" dirty="0"/>
              <a:t>w kierunku wykrycia ASF są pobierane przez powiatowego </a:t>
            </a:r>
            <a:r>
              <a:rPr lang="pl-PL" dirty="0" smtClean="0"/>
              <a:t>lekarza weterynarii</a:t>
            </a:r>
            <a:r>
              <a:rPr lang="pl-PL" dirty="0"/>
              <a:t>, po otrzymaniu zawiadomienia zgodnie z art. 42 ustawy z dnia 11 marca 2004 </a:t>
            </a:r>
            <a:r>
              <a:rPr lang="pl-PL" dirty="0" smtClean="0"/>
              <a:t>r. o </a:t>
            </a:r>
            <a:r>
              <a:rPr lang="pl-PL" dirty="0"/>
              <a:t>ochronie zdrowia zwierząt oraz zwalczaniu chorób zakaźnych zwierząt, w </a:t>
            </a:r>
            <a:r>
              <a:rPr lang="pl-PL" dirty="0" smtClean="0"/>
              <a:t>następujący sposób</a:t>
            </a:r>
            <a:r>
              <a:rPr lang="pl-PL" dirty="0"/>
              <a:t>:</a:t>
            </a:r>
          </a:p>
          <a:p>
            <a:pPr marL="0" indent="0">
              <a:buNone/>
            </a:pPr>
            <a:r>
              <a:rPr lang="pl-PL" dirty="0"/>
              <a:t>1) od świń – w przypadku gdy padnięcia w stadzie wynoszą:</a:t>
            </a:r>
          </a:p>
          <a:p>
            <a:pPr marL="0" indent="0">
              <a:buNone/>
            </a:pPr>
            <a:r>
              <a:rPr lang="pl-PL" dirty="0" smtClean="0"/>
              <a:t>     a</a:t>
            </a:r>
            <a:r>
              <a:rPr lang="pl-PL" dirty="0"/>
              <a:t>) u prosiąt – powyżej 20%,</a:t>
            </a:r>
          </a:p>
          <a:p>
            <a:pPr marL="0" indent="0">
              <a:buNone/>
            </a:pPr>
            <a:r>
              <a:rPr lang="pl-PL" dirty="0" smtClean="0"/>
              <a:t>     b</a:t>
            </a:r>
            <a:r>
              <a:rPr lang="pl-PL" dirty="0"/>
              <a:t>) u warchlaków – powyżej 10%,</a:t>
            </a:r>
          </a:p>
          <a:p>
            <a:pPr marL="0" indent="0">
              <a:buNone/>
            </a:pPr>
            <a:r>
              <a:rPr lang="pl-PL" dirty="0" smtClean="0"/>
              <a:t>     c</a:t>
            </a:r>
            <a:r>
              <a:rPr lang="pl-PL" dirty="0"/>
              <a:t>) u tuczników – powyżej 5%</a:t>
            </a:r>
          </a:p>
          <a:p>
            <a:pPr marL="0" indent="0">
              <a:buNone/>
            </a:pPr>
            <a:r>
              <a:rPr lang="pl-PL" dirty="0"/>
              <a:t>− z tym, że przed pobraniem takich próbek powiatowy lekarz weterynarii</a:t>
            </a:r>
          </a:p>
          <a:p>
            <a:pPr marL="0" indent="0">
              <a:buNone/>
            </a:pPr>
            <a:r>
              <a:rPr lang="pl-PL" dirty="0" smtClean="0"/>
              <a:t>   przeprowadza </a:t>
            </a:r>
            <a:r>
              <a:rPr lang="pl-PL" dirty="0"/>
              <a:t>kontrolę stanu zdrowia świń w stadzie, w tym </a:t>
            </a:r>
            <a:r>
              <a:rPr lang="pl-PL" dirty="0" smtClean="0"/>
              <a:t>badanie     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kliniczne świń wraz </a:t>
            </a:r>
            <a:r>
              <a:rPr lang="pl-PL" dirty="0"/>
              <a:t>pomiarem wewnętrznej ciepłoty ciała lub badanie 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sekcyjne </a:t>
            </a:r>
            <a:r>
              <a:rPr lang="pl-PL" dirty="0"/>
              <a:t>padłych świń, </a:t>
            </a:r>
            <a:r>
              <a:rPr lang="pl-PL" dirty="0" smtClean="0"/>
              <a:t>i pobiera </a:t>
            </a:r>
            <a:r>
              <a:rPr lang="pl-PL" dirty="0"/>
              <a:t>próbki do badań laboratoryjnych w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kierunku </a:t>
            </a:r>
            <a:r>
              <a:rPr lang="pl-PL" dirty="0"/>
              <a:t>wykrycia ASF od świń </a:t>
            </a:r>
            <a:r>
              <a:rPr lang="pl-PL" dirty="0" smtClean="0"/>
              <a:t>mających </a:t>
            </a:r>
            <a:r>
              <a:rPr lang="pl-PL" dirty="0"/>
              <a:t>objawy chorobowe i gorączkę lub 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padłych </a:t>
            </a:r>
            <a:r>
              <a:rPr lang="pl-PL" dirty="0"/>
              <a:t>albo mających gorączkę i objawy </a:t>
            </a:r>
            <a:r>
              <a:rPr lang="pl-PL" dirty="0" smtClean="0"/>
              <a:t>zespołu krwotocznego</a:t>
            </a:r>
            <a:r>
              <a:rPr lang="pl-PL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50774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Obszar obejmujący terytorium Polski znajdujący się poza obszarami objętymi restrykcjami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2</a:t>
            </a:r>
            <a:r>
              <a:rPr lang="pl-PL" dirty="0"/>
              <a:t>) od świń wykazujących nietypowe objawy kliniczne, na podstawie których nie jest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możliwe </a:t>
            </a:r>
            <a:r>
              <a:rPr lang="pl-PL" dirty="0"/>
              <a:t>postawienie diagnozy, lub objawy wskazujące na zakażenie wirusem ASF;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przed </a:t>
            </a:r>
            <a:r>
              <a:rPr lang="pl-PL" dirty="0"/>
              <a:t>pobraniem próbek do badań laboratoryjnych mających na celu wykrycie ASF</a:t>
            </a:r>
          </a:p>
          <a:p>
            <a:pPr marL="0" indent="0">
              <a:buNone/>
            </a:pPr>
            <a:r>
              <a:rPr lang="pl-PL" dirty="0" smtClean="0"/>
              <a:t>     powiatowy </a:t>
            </a:r>
            <a:r>
              <a:rPr lang="pl-PL" dirty="0"/>
              <a:t>lekarz weterynarii przeprowadza kontrolę stanu zdrowia świń w stadzie,</a:t>
            </a:r>
          </a:p>
          <a:p>
            <a:pPr marL="0" indent="0">
              <a:buNone/>
            </a:pPr>
            <a:r>
              <a:rPr lang="pl-PL" dirty="0" smtClean="0"/>
              <a:t>     w </a:t>
            </a:r>
            <a:r>
              <a:rPr lang="pl-PL" dirty="0"/>
              <a:t>tym badanie kliniczne świń wraz pomiarem wewnętrznej ciepłoty ciała lub 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badanie sekcyjne </a:t>
            </a:r>
            <a:r>
              <a:rPr lang="pl-PL" dirty="0"/>
              <a:t>padłych świń, i pobiera próbki do badań laboratoryjnych </a:t>
            </a:r>
            <a:r>
              <a:rPr lang="pl-PL" dirty="0" smtClean="0"/>
              <a:t>w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kierunku wykrycia </a:t>
            </a:r>
            <a:r>
              <a:rPr lang="pl-PL" dirty="0"/>
              <a:t>ASF od świń mających objawy chorobowe i gorączkę lub padłych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albo mających </a:t>
            </a:r>
            <a:r>
              <a:rPr lang="pl-PL" dirty="0"/>
              <a:t>gorączkę i objawy zespołu krwotocznego;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3</a:t>
            </a:r>
            <a:r>
              <a:rPr lang="pl-PL" dirty="0"/>
              <a:t>) z każdego znalezionego martwego dzika, w tym ze zwłok dzików ulegających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autolizie </a:t>
            </a:r>
            <a:r>
              <a:rPr lang="pl-PL" dirty="0"/>
              <a:t>oraz dzików zabitych w wypadkach komunikacyjnych, i z każdego</a:t>
            </a:r>
          </a:p>
          <a:p>
            <a:pPr marL="0" indent="0">
              <a:buNone/>
            </a:pPr>
            <a:r>
              <a:rPr lang="pl-PL" dirty="0" smtClean="0"/>
              <a:t>     odstrzelonego </a:t>
            </a:r>
            <a:r>
              <a:rPr lang="pl-PL" dirty="0"/>
              <a:t>chorego dzika.</a:t>
            </a:r>
          </a:p>
        </p:txBody>
      </p:sp>
    </p:spTree>
    <p:extLst>
      <p:ext uri="{BB962C8B-B14F-4D97-AF65-F5344CB8AC3E}">
        <p14:creationId xmlns:p14="http://schemas.microsoft.com/office/powerpoint/2010/main" val="3561568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Rodzaj pobieranych próbek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l-PL" dirty="0"/>
              <a:t>Od żywych świń i odstrzelonych dzików do badania laboratoryjnego w </a:t>
            </a:r>
            <a:r>
              <a:rPr lang="pl-PL" dirty="0" smtClean="0"/>
              <a:t>kierunku wykrycia </a:t>
            </a:r>
            <a:r>
              <a:rPr lang="pl-PL" dirty="0"/>
              <a:t>ASF pobiera się próbki </a:t>
            </a:r>
            <a:r>
              <a:rPr lang="pl-PL" dirty="0" smtClean="0"/>
              <a:t>krwi.</a:t>
            </a:r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Od </a:t>
            </a:r>
            <a:r>
              <a:rPr lang="pl-PL" dirty="0"/>
              <a:t>padłych lub poddanych ubojowi </a:t>
            </a:r>
            <a:r>
              <a:rPr lang="pl-PL" dirty="0" smtClean="0"/>
              <a:t>świń i </a:t>
            </a:r>
            <a:r>
              <a:rPr lang="pl-PL" dirty="0"/>
              <a:t>znalezionych martwych dzików – migdałki, węzły chłonne (żołądkowe, </a:t>
            </a:r>
            <a:r>
              <a:rPr lang="pl-PL" dirty="0" smtClean="0"/>
              <a:t>wątrobowe, podżuchwowe</a:t>
            </a:r>
            <a:r>
              <a:rPr lang="pl-PL" dirty="0"/>
              <a:t>, </a:t>
            </a:r>
            <a:r>
              <a:rPr lang="pl-PL" dirty="0" err="1"/>
              <a:t>zagardłowe</a:t>
            </a:r>
            <a:r>
              <a:rPr lang="pl-PL" dirty="0"/>
              <a:t>), śledzionę, nerki, tkankę płucną i jeżeli to możliwe – </a:t>
            </a:r>
            <a:r>
              <a:rPr lang="pl-PL" dirty="0" smtClean="0"/>
              <a:t>krew.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 smtClean="0"/>
              <a:t>W </a:t>
            </a:r>
            <a:r>
              <a:rPr lang="pl-PL" dirty="0"/>
              <a:t>przypadku zwłok dzików ulegających autolizie do badania laboratoryjnego w kierunku</a:t>
            </a:r>
          </a:p>
          <a:p>
            <a:pPr marL="0" indent="0" algn="just">
              <a:buNone/>
            </a:pPr>
            <a:r>
              <a:rPr lang="pl-PL" dirty="0"/>
              <a:t>wykrycia ASF pobiera się kość długą lub mostek.</a:t>
            </a:r>
          </a:p>
        </p:txBody>
      </p:sp>
    </p:spTree>
    <p:extLst>
      <p:ext uri="{BB962C8B-B14F-4D97-AF65-F5344CB8AC3E}">
        <p14:creationId xmlns:p14="http://schemas.microsoft.com/office/powerpoint/2010/main" val="317602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Za ochronę stada przed ASFV odpowiada właściciel gospodarstwa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pl-PL" sz="800" dirty="0">
              <a:solidFill>
                <a:srgbClr val="000000"/>
              </a:solidFill>
              <a:latin typeface="Arial"/>
            </a:endParaRPr>
          </a:p>
          <a:p>
            <a:endParaRPr lang="pl-PL" sz="800" dirty="0">
              <a:solidFill>
                <a:srgbClr val="000000"/>
              </a:solidFill>
              <a:latin typeface="Arial"/>
            </a:endParaRPr>
          </a:p>
          <a:p>
            <a:r>
              <a:rPr lang="pl-PL" dirty="0">
                <a:latin typeface="Arial"/>
              </a:rPr>
              <a:t>Co należy robić by nie dopuścić do wejścia wirusa do stada świń </a:t>
            </a:r>
            <a:endParaRPr lang="pl-PL" dirty="0" smtClean="0">
              <a:latin typeface="Arial"/>
            </a:endParaRPr>
          </a:p>
          <a:p>
            <a:pPr marL="0" indent="0">
              <a:buNone/>
            </a:pPr>
            <a:r>
              <a:rPr lang="pl-PL" dirty="0"/>
              <a:t>Solidnie zabezpieczyć chlewnię</a:t>
            </a:r>
          </a:p>
          <a:p>
            <a:pPr marL="0" indent="0">
              <a:buNone/>
            </a:pPr>
            <a:r>
              <a:rPr lang="pl-PL" dirty="0"/>
              <a:t>(odpowiednie ogrodzenie, nie wpuszczanie na teren gospodarstwa pojazdów oraz postronnych osób, zmiana obuwia i odzieży przez osoby, które muszą wejść do chlewni, nie wykorzystywanie jako ściółki zanieczyszczonej słomy, etc.).</a:t>
            </a:r>
          </a:p>
        </p:txBody>
      </p:sp>
    </p:spTree>
    <p:extLst>
      <p:ext uri="{BB962C8B-B14F-4D97-AF65-F5344CB8AC3E}">
        <p14:creationId xmlns:p14="http://schemas.microsoft.com/office/powerpoint/2010/main" val="349085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621338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4667"/>
            <a:ext cx="4987280" cy="373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8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pl-PL" dirty="0" smtClean="0"/>
              <a:t>Zatrzymanie rozprzestrzeniania się ASF w </a:t>
            </a:r>
            <a:r>
              <a:rPr lang="pl-PL" dirty="0"/>
              <a:t>istotnym </a:t>
            </a:r>
            <a:r>
              <a:rPr lang="pl-PL" dirty="0" smtClean="0"/>
              <a:t>stopniu zależy </a:t>
            </a:r>
            <a:r>
              <a:rPr lang="pl-PL" dirty="0"/>
              <a:t>od poziomu świadomości producentów </a:t>
            </a:r>
            <a:r>
              <a:rPr lang="pl-PL" dirty="0" smtClean="0"/>
              <a:t>świń</a:t>
            </a:r>
          </a:p>
          <a:p>
            <a:r>
              <a:rPr lang="pl-PL" dirty="0" smtClean="0"/>
              <a:t>Populacji dzików na terenie kraju</a:t>
            </a:r>
            <a:endParaRPr lang="pl-PL" dirty="0"/>
          </a:p>
          <a:p>
            <a:r>
              <a:rPr lang="pl-PL" dirty="0"/>
              <a:t>oraz sprawności działania inspekcji weterynaryjnej i innych odpowiednich służb</a:t>
            </a:r>
          </a:p>
        </p:txBody>
      </p:sp>
    </p:spTree>
    <p:extLst>
      <p:ext uri="{BB962C8B-B14F-4D97-AF65-F5344CB8AC3E}">
        <p14:creationId xmlns:p14="http://schemas.microsoft.com/office/powerpoint/2010/main" val="101730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pl-PL" sz="30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Perspektywy rozwiązania problemu </a:t>
            </a:r>
            <a:r>
              <a:rPr lang="pl-PL" sz="3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 </a:t>
            </a:r>
            <a:r>
              <a:rPr lang="pl-PL" sz="30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ASF</a:t>
            </a:r>
            <a:br>
              <a:rPr lang="pl-PL" sz="30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latin typeface="Arial"/>
              </a:rPr>
              <a:t>1</a:t>
            </a:r>
            <a:r>
              <a:rPr lang="pl-PL" dirty="0">
                <a:latin typeface="Arial"/>
              </a:rPr>
              <a:t>. Problem dzików – ograniczanie populacji </a:t>
            </a:r>
          </a:p>
          <a:p>
            <a:pPr marL="0" indent="0">
              <a:buNone/>
            </a:pPr>
            <a:r>
              <a:rPr lang="pl-PL" dirty="0" smtClean="0">
                <a:latin typeface="Arial"/>
              </a:rPr>
              <a:t>2.Przestrzeganie </a:t>
            </a:r>
            <a:r>
              <a:rPr lang="pl-PL" dirty="0">
                <a:latin typeface="Arial"/>
              </a:rPr>
              <a:t>zasad </a:t>
            </a:r>
            <a:r>
              <a:rPr lang="pl-PL" dirty="0" err="1">
                <a:latin typeface="Arial"/>
              </a:rPr>
              <a:t>bioasekuracji</a:t>
            </a:r>
            <a:r>
              <a:rPr lang="pl-PL" dirty="0">
                <a:latin typeface="Arial"/>
              </a:rPr>
              <a:t> w chlewniach </a:t>
            </a:r>
            <a:r>
              <a:rPr lang="pl-PL" dirty="0" smtClean="0">
                <a:latin typeface="Arial"/>
              </a:rPr>
              <a:t>przyzagrodowych </a:t>
            </a:r>
            <a:endParaRPr lang="pl-PL" dirty="0">
              <a:latin typeface="Arial"/>
            </a:endParaRPr>
          </a:p>
          <a:p>
            <a:pPr marL="0" indent="0">
              <a:buNone/>
            </a:pPr>
            <a:r>
              <a:rPr lang="pl-PL" dirty="0">
                <a:latin typeface="Arial"/>
              </a:rPr>
              <a:t>3. Kontrola nad transportem </a:t>
            </a:r>
            <a:r>
              <a:rPr lang="pl-PL" dirty="0" smtClean="0">
                <a:latin typeface="Arial"/>
              </a:rPr>
              <a:t>zwierząt</a:t>
            </a:r>
            <a:r>
              <a:rPr lang="pl-PL" dirty="0">
                <a:latin typeface="Arial"/>
              </a:rPr>
              <a:t>, produktów pochodzenia </a:t>
            </a:r>
            <a:r>
              <a:rPr lang="pl-PL" dirty="0" smtClean="0">
                <a:latin typeface="Arial"/>
              </a:rPr>
              <a:t>zwierzęcego </a:t>
            </a:r>
            <a:endParaRPr lang="pl-PL" dirty="0">
              <a:latin typeface="Arial"/>
            </a:endParaRPr>
          </a:p>
          <a:p>
            <a:pPr marL="0" indent="0">
              <a:buNone/>
            </a:pPr>
            <a:r>
              <a:rPr lang="pl-PL" dirty="0">
                <a:latin typeface="Arial"/>
              </a:rPr>
              <a:t>4. </a:t>
            </a:r>
            <a:r>
              <a:rPr lang="pl-PL" dirty="0" smtClean="0">
                <a:latin typeface="Arial"/>
              </a:rPr>
              <a:t>Nieświadomość społeczna </a:t>
            </a:r>
            <a:r>
              <a:rPr lang="pl-PL" dirty="0">
                <a:latin typeface="Arial"/>
              </a:rPr>
              <a:t>– </a:t>
            </a:r>
            <a:r>
              <a:rPr lang="pl-PL" dirty="0" smtClean="0">
                <a:latin typeface="Arial"/>
              </a:rPr>
              <a:t>uświadamianie </a:t>
            </a:r>
            <a:r>
              <a:rPr lang="pl-PL" dirty="0">
                <a:latin typeface="Arial"/>
              </a:rPr>
              <a:t>i informowanie </a:t>
            </a:r>
            <a:r>
              <a:rPr lang="pl-PL" dirty="0" smtClean="0">
                <a:latin typeface="Arial"/>
              </a:rPr>
              <a:t>o zagrożeniu </a:t>
            </a:r>
            <a:endParaRPr lang="pl-PL" dirty="0">
              <a:latin typeface="Arial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827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1340768"/>
            <a:ext cx="8136904" cy="5517232"/>
          </a:xfrm>
        </p:spPr>
        <p:txBody>
          <a:bodyPr>
            <a:normAutofit fontScale="62500" lnSpcReduction="2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dirty="0">
                <a:solidFill>
                  <a:prstClr val="black"/>
                </a:solidFill>
                <a:latin typeface="Calibri" pitchFamily="34" charset="0"/>
              </a:rPr>
              <a:t>Prawodawstwo polskie </a:t>
            </a:r>
            <a:r>
              <a:rPr lang="pl-PL" sz="4400" dirty="0">
                <a:solidFill>
                  <a:prstClr val="black"/>
                </a:solidFill>
                <a:latin typeface="Calibri" pitchFamily="34" charset="0"/>
              </a:rPr>
              <a:t>(najważniejsze przepisy</a:t>
            </a:r>
            <a:r>
              <a:rPr lang="pl-PL" sz="4400" dirty="0" smtClean="0">
                <a:solidFill>
                  <a:prstClr val="black"/>
                </a:solidFill>
                <a:latin typeface="Calibri" pitchFamily="34" charset="0"/>
              </a:rPr>
              <a:t>):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sz="44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3600" b="1" dirty="0">
                <a:solidFill>
                  <a:prstClr val="black"/>
                </a:solidFill>
                <a:latin typeface="Calibri" pitchFamily="34" charset="0"/>
              </a:rPr>
              <a:t>   ustawa z dnia 11 marca 2004 r. o ochronie zdrowia zwierząt oraz zwalczaniu chorób zakaźnych </a:t>
            </a:r>
            <a:r>
              <a:rPr lang="pl-PL" altLang="pl-PL" sz="3600" b="1" dirty="0" smtClean="0">
                <a:solidFill>
                  <a:prstClr val="black"/>
                </a:solidFill>
                <a:latin typeface="Calibri" pitchFamily="34" charset="0"/>
              </a:rPr>
              <a:t>zwierząt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3600" b="1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3600" dirty="0">
                <a:solidFill>
                  <a:prstClr val="black"/>
                </a:solidFill>
                <a:latin typeface="Calibri" pitchFamily="34" charset="0"/>
              </a:rPr>
              <a:t>   rozporządzenie </a:t>
            </a:r>
            <a:r>
              <a:rPr lang="pl-PL" altLang="pl-PL" sz="36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36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z dnia 6 maja 2015r. w sprawie zwalczania afrykańskiego pomoru 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świń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3600" dirty="0">
                <a:solidFill>
                  <a:prstClr val="black"/>
                </a:solidFill>
                <a:latin typeface="Calibri" pitchFamily="34" charset="0"/>
              </a:rPr>
              <a:t>   rozporządzenie </a:t>
            </a:r>
            <a:r>
              <a:rPr lang="pl-PL" altLang="pl-PL" sz="36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36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z dnia 6 maja 2015r. w sprawie środków podejmowanych w związku z wystąpieniem afrykańskiego pomoru 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świń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3600" dirty="0">
                <a:solidFill>
                  <a:prstClr val="black"/>
                </a:solidFill>
                <a:latin typeface="Calibri" pitchFamily="34" charset="0"/>
              </a:rPr>
              <a:t>   rozporządzenie </a:t>
            </a:r>
            <a:r>
              <a:rPr lang="pl-PL" altLang="pl-PL" sz="36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36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l-PL" altLang="pl-PL" sz="3600" dirty="0" smtClean="0">
                <a:solidFill>
                  <a:prstClr val="black"/>
                </a:solidFill>
                <a:latin typeface="Calibri" pitchFamily="34" charset="0"/>
              </a:rPr>
              <a:t>   rozporządzenie </a:t>
            </a:r>
            <a:r>
              <a:rPr lang="pl-PL" altLang="pl-PL" sz="36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36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z dnia 19 lutego 2016 r. w sprawie zarządzenia odstrzału sanitarnego dzików</a:t>
            </a:r>
          </a:p>
          <a:p>
            <a:endParaRPr lang="pl-PL" dirty="0"/>
          </a:p>
        </p:txBody>
      </p:sp>
      <p:pic>
        <p:nvPicPr>
          <p:cNvPr id="4" name="Picture 9" descr="C:\Documents and Settings\wet\Pulpit\CRSS\grafiki do prezentacji\paragraf P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444" y="1196752"/>
            <a:ext cx="69704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5146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40768"/>
            <a:ext cx="8568952" cy="5517232"/>
          </a:xfrm>
        </p:spPr>
        <p:txBody>
          <a:bodyPr>
            <a:normAutofit fontScale="70000" lnSpcReduction="2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3600" dirty="0" smtClean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36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36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z dnia 19 lutego 2016 r. w sprawie zarządzenia odstrzału sanitarnego 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dzików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Na podstawie art. 47 ust. 1 ustawy z dnia 11 marca 2004 r. o ochronie zdrowia zwierząt oraz zwalczaniu chorób 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zakaźnych zwierząt zarządza 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się, co następuje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: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dirty="0">
              <a:solidFill>
                <a:prstClr val="black"/>
              </a:solidFill>
              <a:latin typeface="Calibri" pitchFamily="34" charset="0"/>
            </a:endParaRPr>
          </a:p>
          <a:p>
            <a:pPr marL="514350" lvl="0" indent="-514350" defTabSz="449263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Nakazuje 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się odstrzał sanitarny dzików do osiągnięcia gęstości populacji dzika na poziomie co 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najwyżej 0,5 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osobnika/km2 na obszarach określonych w załączniku do rozporządzenia, z wyłączeniem parków narodowych 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i rezerwatów przyrody.</a:t>
            </a:r>
          </a:p>
          <a:p>
            <a:pPr marL="514350" lvl="0" indent="-514350" defTabSz="449263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Na wskazanych obszarach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PLW 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zapewnia wykonanie odstrzału 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sanitarnego dzików </a:t>
            </a:r>
            <a:r>
              <a:rPr lang="pl-PL" altLang="pl-PL" dirty="0">
                <a:solidFill>
                  <a:prstClr val="black"/>
                </a:solidFill>
                <a:latin typeface="Calibri" pitchFamily="34" charset="0"/>
              </a:rPr>
              <a:t>przez dzierżawcę lub zarządcę obwodu łowieckiego na podstawie umowy</a:t>
            </a: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.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dirty="0" smtClean="0">
                <a:solidFill>
                  <a:prstClr val="black"/>
                </a:solidFill>
                <a:latin typeface="Calibri" pitchFamily="34" charset="0"/>
              </a:rPr>
              <a:t>Załącznik do rozporządzenia zawiera wykaz obszarów, na których przeprowadza się odstrzał sanitarny dzików</a:t>
            </a:r>
            <a:endParaRPr lang="pl-PL" altLang="pl-PL" dirty="0">
              <a:solidFill>
                <a:prstClr val="black"/>
              </a:solidFill>
              <a:latin typeface="Calibri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0987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 ASFV – właściwości biologiczne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3285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>
                <a:latin typeface="Arial"/>
              </a:rPr>
              <a:t>Wirus ASF jest </a:t>
            </a:r>
            <a:r>
              <a:rPr lang="pl-PL" dirty="0" smtClean="0">
                <a:latin typeface="Arial"/>
              </a:rPr>
              <a:t>wyjątkowo </a:t>
            </a:r>
            <a:r>
              <a:rPr lang="pl-PL" dirty="0">
                <a:latin typeface="Arial"/>
              </a:rPr>
              <a:t>oporny na </a:t>
            </a:r>
            <a:r>
              <a:rPr lang="pl-PL" dirty="0" smtClean="0">
                <a:latin typeface="Arial"/>
              </a:rPr>
              <a:t>działanie </a:t>
            </a:r>
            <a:r>
              <a:rPr lang="pl-PL" dirty="0">
                <a:latin typeface="Arial"/>
              </a:rPr>
              <a:t>czynników </a:t>
            </a:r>
            <a:r>
              <a:rPr lang="pl-PL" dirty="0" smtClean="0">
                <a:latin typeface="Arial"/>
              </a:rPr>
              <a:t>środowiskowych.</a:t>
            </a:r>
          </a:p>
          <a:p>
            <a:pPr marL="0" indent="0">
              <a:buNone/>
            </a:pPr>
            <a:r>
              <a:rPr lang="pl-PL" dirty="0">
                <a:latin typeface="Arial"/>
              </a:rPr>
              <a:t>P</a:t>
            </a:r>
            <a:r>
              <a:rPr lang="pl-PL" dirty="0" smtClean="0">
                <a:latin typeface="Arial"/>
              </a:rPr>
              <a:t>rzeżywalność: </a:t>
            </a:r>
            <a:endParaRPr lang="pl-PL" dirty="0">
              <a:latin typeface="Courier New"/>
            </a:endParaRPr>
          </a:p>
          <a:p>
            <a:r>
              <a:rPr lang="pl-PL" dirty="0" smtClean="0">
                <a:latin typeface="Arial"/>
              </a:rPr>
              <a:t>W </a:t>
            </a:r>
            <a:r>
              <a:rPr lang="pl-PL" dirty="0">
                <a:latin typeface="Arial"/>
              </a:rPr>
              <a:t>glebie zanieczyszczonej </a:t>
            </a:r>
            <a:r>
              <a:rPr lang="pl-PL" dirty="0" smtClean="0">
                <a:latin typeface="Arial"/>
              </a:rPr>
              <a:t>zakażoną krwią- </a:t>
            </a:r>
            <a:r>
              <a:rPr lang="pl-PL" dirty="0">
                <a:latin typeface="Arial"/>
              </a:rPr>
              <a:t>kilka </a:t>
            </a:r>
            <a:r>
              <a:rPr lang="pl-PL" dirty="0" smtClean="0">
                <a:latin typeface="Arial"/>
              </a:rPr>
              <a:t>miesięcy</a:t>
            </a:r>
            <a:r>
              <a:rPr lang="pl-PL" dirty="0">
                <a:latin typeface="Arial"/>
              </a:rPr>
              <a:t>. </a:t>
            </a:r>
            <a:endParaRPr lang="pl-PL" dirty="0">
              <a:latin typeface="Courier New"/>
            </a:endParaRPr>
          </a:p>
          <a:p>
            <a:r>
              <a:rPr lang="pl-PL" dirty="0" smtClean="0">
                <a:latin typeface="Arial"/>
              </a:rPr>
              <a:t>W śledzionie </a:t>
            </a:r>
            <a:r>
              <a:rPr lang="pl-PL" dirty="0">
                <a:latin typeface="Arial"/>
              </a:rPr>
              <a:t>zakopanej w ziemi - 280 dni. </a:t>
            </a:r>
            <a:endParaRPr lang="pl-PL" dirty="0">
              <a:latin typeface="Courier New"/>
            </a:endParaRPr>
          </a:p>
          <a:p>
            <a:r>
              <a:rPr lang="pl-PL" dirty="0">
                <a:latin typeface="Arial"/>
              </a:rPr>
              <a:t>W kojcach w których </a:t>
            </a:r>
            <a:r>
              <a:rPr lang="pl-PL" dirty="0" smtClean="0">
                <a:latin typeface="Arial"/>
              </a:rPr>
              <a:t>przebywały świnie </a:t>
            </a:r>
            <a:r>
              <a:rPr lang="pl-PL" dirty="0">
                <a:latin typeface="Arial"/>
              </a:rPr>
              <a:t>– 4 </a:t>
            </a:r>
            <a:r>
              <a:rPr lang="pl-PL" dirty="0" smtClean="0">
                <a:latin typeface="Arial"/>
              </a:rPr>
              <a:t>miesiące</a:t>
            </a:r>
            <a:r>
              <a:rPr lang="pl-PL" dirty="0">
                <a:latin typeface="Arial"/>
              </a:rPr>
              <a:t>. </a:t>
            </a:r>
            <a:endParaRPr lang="pl-PL" dirty="0" smtClean="0">
              <a:latin typeface="Arial"/>
            </a:endParaRPr>
          </a:p>
          <a:p>
            <a:r>
              <a:rPr lang="pl-PL" dirty="0" smtClean="0">
                <a:latin typeface="Arial"/>
              </a:rPr>
              <a:t>W </a:t>
            </a:r>
            <a:r>
              <a:rPr lang="pl-PL" dirty="0">
                <a:latin typeface="Arial"/>
              </a:rPr>
              <a:t>tuszach </a:t>
            </a:r>
            <a:r>
              <a:rPr lang="pl-PL" dirty="0" smtClean="0">
                <a:latin typeface="Arial"/>
              </a:rPr>
              <a:t>świń - 18 </a:t>
            </a:r>
            <a:r>
              <a:rPr lang="pl-PL" dirty="0">
                <a:latin typeface="Arial"/>
              </a:rPr>
              <a:t>tygodni. </a:t>
            </a:r>
            <a:endParaRPr lang="pl-PL" dirty="0">
              <a:latin typeface="Courier New"/>
            </a:endParaRPr>
          </a:p>
          <a:p>
            <a:r>
              <a:rPr lang="pl-PL" dirty="0" smtClean="0">
                <a:latin typeface="Arial"/>
              </a:rPr>
              <a:t>We </a:t>
            </a:r>
            <a:r>
              <a:rPr lang="pl-PL" dirty="0">
                <a:latin typeface="Arial"/>
              </a:rPr>
              <a:t>krwi w 4° C do 18 </a:t>
            </a:r>
            <a:r>
              <a:rPr lang="pl-PL" dirty="0" smtClean="0">
                <a:latin typeface="Arial"/>
              </a:rPr>
              <a:t>miesięcy.</a:t>
            </a:r>
          </a:p>
          <a:p>
            <a:r>
              <a:rPr lang="pl-PL" dirty="0">
                <a:latin typeface="Arial"/>
              </a:rPr>
              <a:t>i</a:t>
            </a:r>
            <a:r>
              <a:rPr lang="pl-PL" dirty="0" smtClean="0">
                <a:latin typeface="Arial"/>
              </a:rPr>
              <a:t>naktywacja </a:t>
            </a:r>
            <a:r>
              <a:rPr lang="pl-PL" dirty="0">
                <a:latin typeface="Arial"/>
              </a:rPr>
              <a:t>wirusa po 30 min w 70° C lub 1 min w 80° C. </a:t>
            </a:r>
            <a:endParaRPr lang="pl-PL" dirty="0" smtClean="0">
              <a:latin typeface="Courier New"/>
            </a:endParaRPr>
          </a:p>
          <a:p>
            <a:r>
              <a:rPr lang="pl-PL" dirty="0" smtClean="0">
                <a:latin typeface="Arial"/>
              </a:rPr>
              <a:t>wirus </a:t>
            </a:r>
            <a:r>
              <a:rPr lang="pl-PL" dirty="0">
                <a:latin typeface="Arial"/>
              </a:rPr>
              <a:t>pozostaje aktywny w </a:t>
            </a:r>
            <a:r>
              <a:rPr lang="pl-PL" dirty="0" err="1" smtClean="0">
                <a:latin typeface="Arial"/>
              </a:rPr>
              <a:t>pH</a:t>
            </a:r>
            <a:r>
              <a:rPr lang="pl-PL" dirty="0" smtClean="0">
                <a:latin typeface="Arial"/>
              </a:rPr>
              <a:t>=4-13</a:t>
            </a:r>
          </a:p>
          <a:p>
            <a:r>
              <a:rPr lang="pl-PL" dirty="0">
                <a:latin typeface="Arial"/>
              </a:rPr>
              <a:t>300 dni w tzw. dojrzewających wędlinach (szynka parmeńska) </a:t>
            </a:r>
          </a:p>
          <a:p>
            <a:r>
              <a:rPr lang="pl-PL" dirty="0">
                <a:latin typeface="Arial"/>
              </a:rPr>
              <a:t>do 15 lat w mięsie </a:t>
            </a:r>
            <a:r>
              <a:rPr lang="pl-PL" dirty="0" smtClean="0">
                <a:latin typeface="Arial"/>
              </a:rPr>
              <a:t>zamrożonym</a:t>
            </a:r>
            <a:endParaRPr lang="pl-PL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34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517232"/>
          </a:xfrm>
        </p:spPr>
        <p:txBody>
          <a:bodyPr>
            <a:normAutofit fontScale="70000" lnSpcReduction="2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3400" b="1" dirty="0">
                <a:latin typeface="TimesNewRoman,Bold"/>
              </a:rPr>
              <a:t>Obszar </a:t>
            </a:r>
            <a:r>
              <a:rPr lang="pl-PL" sz="3400" b="1" dirty="0" smtClean="0">
                <a:latin typeface="TimesNewRoman,Bold"/>
              </a:rPr>
              <a:t>zagrożenia, </a:t>
            </a:r>
            <a:r>
              <a:rPr lang="pl-PL" sz="3400" b="1" dirty="0">
                <a:latin typeface="TimesNewRoman,Bold"/>
              </a:rPr>
              <a:t>obszar objęty </a:t>
            </a:r>
            <a:r>
              <a:rPr lang="pl-PL" sz="3400" b="1" dirty="0" smtClean="0">
                <a:latin typeface="TimesNewRoman,Bold"/>
              </a:rPr>
              <a:t>ograniczeniami, 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3400" b="1" dirty="0" smtClean="0">
                <a:latin typeface="TimesNewRoman,Bold"/>
              </a:rPr>
              <a:t>obszar ochronny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2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indent="0" algn="just">
              <a:buNone/>
            </a:pPr>
            <a:r>
              <a:rPr lang="pl-PL" sz="3100" dirty="0" smtClean="0"/>
              <a:t>PLW pobiera </a:t>
            </a:r>
            <a:r>
              <a:rPr lang="pl-PL" sz="3100" dirty="0"/>
              <a:t>próbki do badań laboratoryjnych w </a:t>
            </a:r>
            <a:r>
              <a:rPr lang="pl-PL" sz="3100" dirty="0" smtClean="0"/>
              <a:t>kierunku wykrycia </a:t>
            </a:r>
            <a:r>
              <a:rPr lang="pl-PL" sz="3100" dirty="0"/>
              <a:t>ASF, </a:t>
            </a:r>
            <a:r>
              <a:rPr lang="pl-PL" sz="3100" dirty="0" smtClean="0"/>
              <a:t>z </a:t>
            </a:r>
            <a:r>
              <a:rPr lang="pl-PL" sz="3100" dirty="0"/>
              <a:t>każdego dzika znalezionego martwego, w </a:t>
            </a:r>
            <a:r>
              <a:rPr lang="pl-PL" sz="3100" dirty="0" smtClean="0"/>
              <a:t>tym ze </a:t>
            </a:r>
            <a:r>
              <a:rPr lang="pl-PL" sz="3100" dirty="0"/>
              <a:t>zwłok dzików ulegających autolizie oraz dzików zabitych w wypadkach </a:t>
            </a:r>
            <a:r>
              <a:rPr lang="pl-PL" sz="3100" dirty="0" smtClean="0"/>
              <a:t>komunikacyjnych, </a:t>
            </a:r>
            <a:r>
              <a:rPr lang="pl-PL" sz="3100" dirty="0"/>
              <a:t>a także z każdego </a:t>
            </a:r>
            <a:r>
              <a:rPr lang="pl-PL" sz="3100" dirty="0" smtClean="0"/>
              <a:t>dzika odstrzelonego, dostarczonego </a:t>
            </a:r>
            <a:r>
              <a:rPr lang="pl-PL" sz="3100" dirty="0"/>
              <a:t>do położonego na tych obszarach punktu skupu dziczyzny lub zakładu </a:t>
            </a:r>
            <a:r>
              <a:rPr lang="pl-PL" sz="3100" dirty="0" smtClean="0"/>
              <a:t>obróbki dziczyzny </a:t>
            </a:r>
            <a:r>
              <a:rPr lang="pl-PL" sz="3100" dirty="0"/>
              <a:t>lub innego zakładu nadzorowanego przez organ Inspekcji </a:t>
            </a:r>
            <a:r>
              <a:rPr lang="pl-PL" sz="3100" dirty="0" smtClean="0"/>
              <a:t>Weterynaryjnej, w </a:t>
            </a:r>
            <a:r>
              <a:rPr lang="pl-PL" sz="3100" dirty="0"/>
              <a:t>którym mogą być przechowywane tusze lub skóry dzików</a:t>
            </a:r>
            <a:r>
              <a:rPr lang="pl-PL" sz="3100" dirty="0" smtClean="0"/>
              <a:t>.</a:t>
            </a:r>
          </a:p>
          <a:p>
            <a:pPr marL="0" indent="0" algn="just">
              <a:buNone/>
            </a:pPr>
            <a:endParaRPr lang="pl-PL" sz="3100" dirty="0"/>
          </a:p>
          <a:p>
            <a:pPr marL="0" indent="0" algn="just">
              <a:buNone/>
            </a:pPr>
            <a:r>
              <a:rPr lang="pl-PL" sz="3100" dirty="0"/>
              <a:t>W przypadku odstrzelonych dzików niewykazujących żadnych objawów </a:t>
            </a:r>
            <a:r>
              <a:rPr lang="pl-PL" sz="3100" dirty="0" smtClean="0"/>
              <a:t>chorobowych dopuszcza </a:t>
            </a:r>
            <a:r>
              <a:rPr lang="pl-PL" sz="3100" dirty="0"/>
              <a:t>się pobieranie próbek do badań laboratoryjnych w kierunku wykrycia ASF </a:t>
            </a:r>
            <a:r>
              <a:rPr lang="pl-PL" sz="3100" dirty="0" smtClean="0"/>
              <a:t>przez myśliwych</a:t>
            </a:r>
            <a:r>
              <a:rPr lang="pl-PL" sz="3100" dirty="0"/>
              <a:t>, którzy zostali przeszkoleni przy wykorzystaniu dostarczonych </a:t>
            </a:r>
            <a:r>
              <a:rPr lang="pl-PL" sz="3100" dirty="0" smtClean="0"/>
              <a:t>przez PLW </a:t>
            </a:r>
            <a:r>
              <a:rPr lang="pl-PL" sz="3100" dirty="0"/>
              <a:t>myśliwym oraz kołom łowieckim wytycznych i ulotek</a:t>
            </a:r>
            <a:endParaRPr lang="pl-PL" altLang="pl-PL" sz="3100" dirty="0">
              <a:solidFill>
                <a:prstClr val="black"/>
              </a:solidFill>
              <a:latin typeface="Calibri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1710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517232"/>
          </a:xfrm>
        </p:spPr>
        <p:txBody>
          <a:bodyPr>
            <a:normAutofit fontScale="85000" lnSpcReduction="1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b="1" dirty="0">
                <a:latin typeface="TimesNewRoman,Bold"/>
              </a:rPr>
              <a:t>Obszar </a:t>
            </a:r>
            <a:r>
              <a:rPr lang="pl-PL" sz="2800" b="1" dirty="0" smtClean="0">
                <a:latin typeface="TimesNewRoman,Bold"/>
              </a:rPr>
              <a:t>zagrożenia, </a:t>
            </a:r>
            <a:r>
              <a:rPr lang="pl-PL" sz="2800" b="1" dirty="0">
                <a:latin typeface="TimesNewRoman,Bold"/>
              </a:rPr>
              <a:t>obszar objęty </a:t>
            </a:r>
            <a:r>
              <a:rPr lang="pl-PL" sz="2800" b="1" dirty="0" smtClean="0">
                <a:latin typeface="TimesNewRoman,Bold"/>
              </a:rPr>
              <a:t>ograniczeniami, 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b="1" dirty="0" smtClean="0">
                <a:latin typeface="TimesNewRoman,Bold"/>
              </a:rPr>
              <a:t>obszar ochronny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2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pl-PL" dirty="0"/>
              <a:t>Każda tusza odstrzelonego dzika powinna być oznakowana znakiem </a:t>
            </a:r>
            <a:r>
              <a:rPr lang="pl-PL" dirty="0" smtClean="0"/>
              <a:t>zawierającym numer </a:t>
            </a:r>
            <a:r>
              <a:rPr lang="pl-PL" dirty="0"/>
              <a:t>kolejny tuszy, numer koła łowieckiego, miejscowość i datę pozyskania tuszy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pl-PL" dirty="0"/>
              <a:t>Każdy odstrzelony </a:t>
            </a:r>
            <a:r>
              <a:rPr lang="pl-PL" dirty="0" smtClean="0"/>
              <a:t>dzik jest </a:t>
            </a:r>
            <a:r>
              <a:rPr lang="pl-PL" dirty="0"/>
              <a:t>niezwłocznie dostarczany do położonego na tym samym obszarze:</a:t>
            </a:r>
          </a:p>
          <a:p>
            <a:pPr marL="0" indent="0">
              <a:buNone/>
            </a:pPr>
            <a:r>
              <a:rPr lang="pl-PL" dirty="0"/>
              <a:t>1) punktu skupu dziczyzny lub zakładu obróbki dziczyzny lub</a:t>
            </a:r>
          </a:p>
          <a:p>
            <a:pPr marL="0" indent="0">
              <a:buNone/>
            </a:pPr>
            <a:r>
              <a:rPr lang="pl-PL" dirty="0"/>
              <a:t>2) innego zakładu nadzorowanego przez </a:t>
            </a:r>
            <a:r>
              <a:rPr lang="pl-PL" dirty="0" smtClean="0"/>
              <a:t>IW, </a:t>
            </a:r>
            <a:r>
              <a:rPr lang="pl-PL" dirty="0"/>
              <a:t>w którym</a:t>
            </a:r>
          </a:p>
          <a:p>
            <a:pPr marL="0" indent="0">
              <a:buNone/>
            </a:pPr>
            <a:r>
              <a:rPr lang="pl-PL" dirty="0"/>
              <a:t>mogą być przechowywane tusze lub skóry dzików.</a:t>
            </a:r>
          </a:p>
        </p:txBody>
      </p:sp>
    </p:spTree>
    <p:extLst>
      <p:ext uri="{BB962C8B-B14F-4D97-AF65-F5344CB8AC3E}">
        <p14:creationId xmlns:p14="http://schemas.microsoft.com/office/powerpoint/2010/main" val="23825113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517232"/>
          </a:xfrm>
        </p:spPr>
        <p:txBody>
          <a:bodyPr>
            <a:normAutofit fontScale="92500" lnSpcReduction="2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b="1" dirty="0">
                <a:latin typeface="TimesNewRoman,Bold"/>
              </a:rPr>
              <a:t>Obszar </a:t>
            </a:r>
            <a:r>
              <a:rPr lang="pl-PL" sz="2800" b="1" dirty="0" smtClean="0">
                <a:latin typeface="TimesNewRoman,Bold"/>
              </a:rPr>
              <a:t>zagrożenia, </a:t>
            </a:r>
            <a:r>
              <a:rPr lang="pl-PL" sz="2800" b="1" dirty="0">
                <a:latin typeface="TimesNewRoman,Bold"/>
              </a:rPr>
              <a:t>obszar objęty </a:t>
            </a:r>
            <a:r>
              <a:rPr lang="pl-PL" sz="2800" b="1" dirty="0" smtClean="0">
                <a:latin typeface="TimesNewRoman,Bold"/>
              </a:rPr>
              <a:t>ograniczeniami, 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b="1" dirty="0" smtClean="0">
                <a:latin typeface="TimesNewRoman,Bold"/>
              </a:rPr>
              <a:t>obszar ochronny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 smtClean="0">
                <a:latin typeface="TimesNewRoman,Bold"/>
              </a:rPr>
              <a:t>W ww. </a:t>
            </a:r>
            <a:r>
              <a:rPr lang="pl-PL" sz="2800" dirty="0">
                <a:latin typeface="TimesNewRoman,Bold"/>
              </a:rPr>
              <a:t>punktach i </a:t>
            </a:r>
            <a:r>
              <a:rPr lang="pl-PL" sz="2800" dirty="0" smtClean="0">
                <a:latin typeface="TimesNewRoman,Bold"/>
              </a:rPr>
              <a:t>zakładach </a:t>
            </a:r>
            <a:r>
              <a:rPr lang="pl-PL" sz="2800" dirty="0">
                <a:latin typeface="TimesNewRoman,Bold"/>
              </a:rPr>
              <a:t>tusze, części ciała i skóry </a:t>
            </a:r>
            <a:r>
              <a:rPr lang="pl-PL" sz="2800" dirty="0" smtClean="0">
                <a:latin typeface="TimesNewRoman,Bold"/>
              </a:rPr>
              <a:t>dzików przechowuje </a:t>
            </a:r>
            <a:r>
              <a:rPr lang="pl-PL" sz="2800" dirty="0">
                <a:latin typeface="TimesNewRoman,Bold"/>
              </a:rPr>
              <a:t>się w sposób zapobiegający bezpośredniemu kontaktowi nieprzebadanych </a:t>
            </a:r>
            <a:r>
              <a:rPr lang="pl-PL" sz="2800" dirty="0" smtClean="0">
                <a:latin typeface="TimesNewRoman,Bold"/>
              </a:rPr>
              <a:t>tusz, części </a:t>
            </a:r>
            <a:r>
              <a:rPr lang="pl-PL" sz="2800" dirty="0">
                <a:latin typeface="TimesNewRoman,Bold"/>
              </a:rPr>
              <a:t>ciała i skór dzików z surowcami i innymi przedmiotami, które mogą </a:t>
            </a:r>
            <a:r>
              <a:rPr lang="pl-PL" sz="2800" dirty="0" smtClean="0">
                <a:latin typeface="TimesNewRoman,Bold"/>
              </a:rPr>
              <a:t>spowodować rozprzestrzenianie </a:t>
            </a:r>
            <a:r>
              <a:rPr lang="pl-PL" sz="2800" dirty="0">
                <a:latin typeface="TimesNewRoman,Bold"/>
              </a:rPr>
              <a:t>się wirusa ASF</a:t>
            </a:r>
            <a:r>
              <a:rPr lang="pl-PL" sz="2800" dirty="0" smtClean="0">
                <a:latin typeface="TimesNewRoman,Bold"/>
              </a:rPr>
              <a:t>.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sz="2800" dirty="0">
              <a:latin typeface="TimesNewRoman,Bold"/>
            </a:endParaRP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>
                <a:latin typeface="TimesNewRoman,Bold"/>
              </a:rPr>
              <a:t>Powiatowy lekarz weterynarii przeprowadza oględziny tuszy, zwracając uwagę </a:t>
            </a:r>
            <a:r>
              <a:rPr lang="pl-PL" sz="2800" dirty="0" smtClean="0">
                <a:latin typeface="TimesNewRoman,Bold"/>
              </a:rPr>
              <a:t>na zmiany </a:t>
            </a:r>
            <a:r>
              <a:rPr lang="pl-PL" sz="2800" dirty="0">
                <a:latin typeface="TimesNewRoman,Bold"/>
              </a:rPr>
              <a:t>chorobowe, które mogą wskazywać na zakażenie wirusem ASF.</a:t>
            </a:r>
            <a:endParaRPr lang="pl-PL" sz="2800" dirty="0" smtClean="0">
              <a:latin typeface="TimesNewRoman,Bold"/>
            </a:endParaRPr>
          </a:p>
        </p:txBody>
      </p:sp>
    </p:spTree>
    <p:extLst>
      <p:ext uri="{BB962C8B-B14F-4D97-AF65-F5344CB8AC3E}">
        <p14:creationId xmlns:p14="http://schemas.microsoft.com/office/powerpoint/2010/main" val="22416795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256584"/>
          </a:xfrm>
        </p:spPr>
        <p:txBody>
          <a:bodyPr>
            <a:normAutofit fontScale="77500" lnSpcReduction="2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b="1" dirty="0">
                <a:latin typeface="TimesNewRoman,Bold"/>
              </a:rPr>
              <a:t>Obszar </a:t>
            </a:r>
            <a:r>
              <a:rPr lang="pl-PL" sz="2800" b="1" dirty="0" smtClean="0">
                <a:latin typeface="TimesNewRoman,Bold"/>
              </a:rPr>
              <a:t>zagrożenia, </a:t>
            </a:r>
            <a:r>
              <a:rPr lang="pl-PL" sz="2800" b="1" dirty="0">
                <a:latin typeface="TimesNewRoman,Bold"/>
              </a:rPr>
              <a:t>obszar objęty </a:t>
            </a:r>
            <a:r>
              <a:rPr lang="pl-PL" sz="2800" b="1" dirty="0" smtClean="0">
                <a:latin typeface="TimesNewRoman,Bold"/>
              </a:rPr>
              <a:t>ograniczeniami, 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b="1" dirty="0" smtClean="0">
                <a:latin typeface="TimesNewRoman,Bold"/>
              </a:rPr>
              <a:t>obszar ochronny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sz="2800" b="1" dirty="0" smtClean="0">
              <a:latin typeface="TimesNewRoman,Bold"/>
            </a:endParaRP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>
                <a:latin typeface="TimesNewRoman,Bold"/>
              </a:rPr>
              <a:t>Zgodnie z rozporządzeniem nr 1069/2009: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>
                <a:latin typeface="TimesNewRoman,Bold"/>
              </a:rPr>
              <a:t>1) wszystkie znalezione zwłoki dzików,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>
                <a:latin typeface="TimesNewRoman,Bold"/>
              </a:rPr>
              <a:t>2) wszystkie tusze wraz ze wszystkimi częściami ciała odstrzelonych dzików, w </a:t>
            </a:r>
            <a:r>
              <a:rPr lang="pl-PL" sz="2800" dirty="0" smtClean="0">
                <a:latin typeface="TimesNewRoman,Bold"/>
              </a:rPr>
              <a:t>tym sierść </a:t>
            </a:r>
            <a:r>
              <a:rPr lang="pl-PL" sz="2800" dirty="0">
                <a:latin typeface="TimesNewRoman,Bold"/>
              </a:rPr>
              <a:t>i skóra, w odniesieniu do których uzyskano dodatni wynik </a:t>
            </a:r>
            <a:r>
              <a:rPr lang="pl-PL" sz="2800" dirty="0" smtClean="0">
                <a:latin typeface="TimesNewRoman,Bold"/>
              </a:rPr>
              <a:t>badania </a:t>
            </a:r>
            <a:r>
              <a:rPr lang="pl-PL" sz="2800" dirty="0">
                <a:latin typeface="TimesNewRoman,Bold"/>
              </a:rPr>
              <a:t>w kierunku wykrycia ASF,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>
                <a:latin typeface="TimesNewRoman,Bold"/>
              </a:rPr>
              <a:t>3) narogi i patrochy oraz inne części ciała odstrzelonego chorego </a:t>
            </a:r>
            <a:r>
              <a:rPr lang="pl-PL" sz="2800" dirty="0" smtClean="0">
                <a:latin typeface="TimesNewRoman,Bold"/>
              </a:rPr>
              <a:t>dzika – </a:t>
            </a:r>
            <a:r>
              <a:rPr lang="pl-PL" sz="2800" dirty="0">
                <a:latin typeface="TimesNewRoman,Bold"/>
              </a:rPr>
              <a:t>na obszarze objętym ograniczeniami oraz na obszarze zagrożenia są </a:t>
            </a:r>
            <a:r>
              <a:rPr lang="pl-PL" sz="2800" dirty="0" smtClean="0">
                <a:latin typeface="TimesNewRoman,Bold"/>
              </a:rPr>
              <a:t>kwalifikowane jako </a:t>
            </a:r>
            <a:r>
              <a:rPr lang="pl-PL" sz="2800" dirty="0">
                <a:latin typeface="TimesNewRoman,Bold"/>
              </a:rPr>
              <a:t>materiał kategorii 1 oraz podlegają usunięciu i przetworzeniu zgodnie z art. </a:t>
            </a:r>
            <a:r>
              <a:rPr lang="pl-PL" sz="2800" dirty="0" smtClean="0">
                <a:latin typeface="TimesNewRoman,Bold"/>
              </a:rPr>
              <a:t>12 </a:t>
            </a:r>
            <a:r>
              <a:rPr lang="pl-PL" sz="2800" dirty="0" err="1">
                <a:latin typeface="TimesNewRoman,Bold"/>
              </a:rPr>
              <a:t>r</a:t>
            </a:r>
            <a:r>
              <a:rPr lang="pl-PL" sz="2800" dirty="0" err="1" smtClean="0">
                <a:latin typeface="TimesNewRoman,Bold"/>
              </a:rPr>
              <a:t>ozp</a:t>
            </a:r>
            <a:r>
              <a:rPr lang="pl-PL" sz="2800" dirty="0" smtClean="0">
                <a:latin typeface="TimesNewRoman,Bold"/>
              </a:rPr>
              <a:t>. </a:t>
            </a:r>
            <a:r>
              <a:rPr lang="pl-PL" sz="2800" dirty="0">
                <a:latin typeface="TimesNewRoman,Bold"/>
              </a:rPr>
              <a:t>1069/2009 lub zgodnie z odstępstwem przewidzianym w art. 19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 err="1">
                <a:latin typeface="TimesNewRoman,Bold"/>
              </a:rPr>
              <a:t>r</a:t>
            </a:r>
            <a:r>
              <a:rPr lang="pl-PL" sz="2800" dirty="0" err="1" smtClean="0">
                <a:latin typeface="TimesNewRoman,Bold"/>
              </a:rPr>
              <a:t>ozp</a:t>
            </a:r>
            <a:r>
              <a:rPr lang="pl-PL" sz="2800" dirty="0" smtClean="0">
                <a:latin typeface="TimesNewRoman,Bold"/>
              </a:rPr>
              <a:t>. </a:t>
            </a:r>
            <a:r>
              <a:rPr lang="pl-PL" sz="2800" dirty="0">
                <a:latin typeface="TimesNewRoman,Bold"/>
              </a:rPr>
              <a:t>1069/2009</a:t>
            </a:r>
            <a:r>
              <a:rPr lang="pl-PL" sz="2800" dirty="0" smtClean="0">
                <a:latin typeface="TimesNewRoman,Bold"/>
              </a:rPr>
              <a:t>.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sz="2800" dirty="0">
              <a:latin typeface="TimesNewRoman,Bold"/>
            </a:endParaRPr>
          </a:p>
        </p:txBody>
      </p:sp>
    </p:spTree>
    <p:extLst>
      <p:ext uri="{BB962C8B-B14F-4D97-AF65-F5344CB8AC3E}">
        <p14:creationId xmlns:p14="http://schemas.microsoft.com/office/powerpoint/2010/main" val="35226872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517232"/>
          </a:xfrm>
        </p:spPr>
        <p:txBody>
          <a:bodyPr>
            <a:normAutofit fontScale="77500" lnSpcReduction="2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b="1" dirty="0">
                <a:latin typeface="TimesNewRoman,Bold"/>
              </a:rPr>
              <a:t>Obszar </a:t>
            </a:r>
            <a:r>
              <a:rPr lang="pl-PL" sz="2800" b="1" dirty="0" smtClean="0">
                <a:latin typeface="TimesNewRoman,Bold"/>
              </a:rPr>
              <a:t>zagrożenia, </a:t>
            </a:r>
            <a:r>
              <a:rPr lang="pl-PL" sz="2800" b="1" dirty="0">
                <a:latin typeface="TimesNewRoman,Bold"/>
              </a:rPr>
              <a:t>obszar objęty </a:t>
            </a:r>
            <a:r>
              <a:rPr lang="pl-PL" sz="2800" b="1" dirty="0" smtClean="0">
                <a:latin typeface="TimesNewRoman,Bold"/>
              </a:rPr>
              <a:t>ograniczeniami, 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b="1" dirty="0" smtClean="0">
                <a:latin typeface="TimesNewRoman,Bold"/>
              </a:rPr>
              <a:t>obszar ochronny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sz="2800" b="1" dirty="0" smtClean="0">
              <a:latin typeface="TimesNewRoman,Bold"/>
            </a:endParaRP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>
                <a:latin typeface="TimesNewRoman,Bold"/>
              </a:rPr>
              <a:t>Zgodnie z rozporządzeniem nr 1069/2009: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sz="2800" dirty="0">
              <a:latin typeface="TimesNewRoman,Bold"/>
            </a:endParaRP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>
                <a:latin typeface="TimesNewRoman,Bold"/>
              </a:rPr>
              <a:t>Patrochy odstrzelonego dzika na obszarze objętym ograniczeniami są kwalifikowane </a:t>
            </a:r>
            <a:r>
              <a:rPr lang="pl-PL" sz="2800" dirty="0" smtClean="0">
                <a:latin typeface="TimesNewRoman,Bold"/>
              </a:rPr>
              <a:t>jako materiał </a:t>
            </a:r>
            <a:r>
              <a:rPr lang="pl-PL" sz="2800" dirty="0">
                <a:latin typeface="TimesNewRoman,Bold"/>
              </a:rPr>
              <a:t>kategorii 2 oraz podlegają usunięciu i przetworzeniu zgodnie z art. 13 </a:t>
            </a:r>
            <a:r>
              <a:rPr lang="pl-PL" sz="2800" dirty="0" smtClean="0">
                <a:latin typeface="TimesNewRoman,Bold"/>
              </a:rPr>
              <a:t>rozporządzenia </a:t>
            </a:r>
            <a:r>
              <a:rPr lang="pl-PL" sz="2800" dirty="0">
                <a:latin typeface="TimesNewRoman,Bold"/>
              </a:rPr>
              <a:t>1069/2009</a:t>
            </a:r>
            <a:r>
              <a:rPr lang="pl-PL" sz="2800" dirty="0" smtClean="0">
                <a:latin typeface="TimesNewRoman,Bold"/>
              </a:rPr>
              <a:t>.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sz="2800" dirty="0">
              <a:latin typeface="TimesNewRoman,Bold"/>
            </a:endParaRP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>
                <a:latin typeface="TimesNewRoman,Bold"/>
              </a:rPr>
              <a:t>Tusze odstrzelonych dzików na obszarze objętym ograniczeniami oraz na </a:t>
            </a:r>
            <a:r>
              <a:rPr lang="pl-PL" sz="2800" dirty="0" smtClean="0">
                <a:latin typeface="TimesNewRoman,Bold"/>
              </a:rPr>
              <a:t>obszarze zagrożenia</a:t>
            </a:r>
            <a:r>
              <a:rPr lang="pl-PL" sz="2800" dirty="0">
                <a:latin typeface="TimesNewRoman,Bold"/>
              </a:rPr>
              <a:t>, bez patrochów, w odniesieniu do których uzyskano ujemne wyniki </a:t>
            </a:r>
            <a:r>
              <a:rPr lang="pl-PL" sz="2800" dirty="0" smtClean="0">
                <a:latin typeface="TimesNewRoman,Bold"/>
              </a:rPr>
              <a:t>badania laboratoryjnego </a:t>
            </a:r>
            <a:r>
              <a:rPr lang="pl-PL" sz="2800" dirty="0">
                <a:latin typeface="TimesNewRoman,Bold"/>
              </a:rPr>
              <a:t>w kierunku wykrycia ASF, a które nie są przeznaczone do spożycia </a:t>
            </a:r>
            <a:r>
              <a:rPr lang="pl-PL" sz="2800" dirty="0" smtClean="0">
                <a:latin typeface="TimesNewRoman,Bold"/>
              </a:rPr>
              <a:t>przez ludzi</a:t>
            </a:r>
            <a:r>
              <a:rPr lang="pl-PL" sz="2800" dirty="0">
                <a:latin typeface="TimesNewRoman,Bold"/>
              </a:rPr>
              <a:t>, są kwalifikowane jako materiał kategorii 3 oraz podlegają usunięciu i przetworzeniu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800" dirty="0">
                <a:latin typeface="TimesNewRoman,Bold"/>
              </a:rPr>
              <a:t>zgodnie z art. 14 rozporządzenia nr 1069/2009.</a:t>
            </a:r>
            <a:endParaRPr lang="pl-PL" sz="2800" dirty="0" smtClean="0">
              <a:latin typeface="TimesNewRoman,Bold"/>
            </a:endParaRPr>
          </a:p>
        </p:txBody>
      </p:sp>
    </p:spTree>
    <p:extLst>
      <p:ext uri="{BB962C8B-B14F-4D97-AF65-F5344CB8AC3E}">
        <p14:creationId xmlns:p14="http://schemas.microsoft.com/office/powerpoint/2010/main" val="11321409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517232"/>
          </a:xfrm>
        </p:spPr>
        <p:txBody>
          <a:bodyPr>
            <a:normAutofit fontScale="925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  <a:endParaRPr lang="pl-PL" altLang="pl-PL" sz="26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600" b="1" dirty="0">
                <a:latin typeface="TimesNewRoman,Bold"/>
              </a:rPr>
              <a:t>Obszar </a:t>
            </a:r>
            <a:r>
              <a:rPr lang="pl-PL" sz="2600" b="1" dirty="0" smtClean="0">
                <a:latin typeface="TimesNewRoman,Bold"/>
              </a:rPr>
              <a:t>zagrożenia, </a:t>
            </a:r>
            <a:r>
              <a:rPr lang="pl-PL" sz="2600" b="1" dirty="0">
                <a:latin typeface="TimesNewRoman,Bold"/>
              </a:rPr>
              <a:t>obszar objęty </a:t>
            </a:r>
            <a:r>
              <a:rPr lang="pl-PL" sz="2600" b="1" dirty="0" smtClean="0">
                <a:latin typeface="TimesNewRoman,Bold"/>
              </a:rPr>
              <a:t>ograniczeniami, 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sz="2600" b="1" dirty="0" smtClean="0">
                <a:latin typeface="TimesNewRoman,Bold"/>
              </a:rPr>
              <a:t>obszar ochronny</a:t>
            </a: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sz="2600" b="1" dirty="0" smtClean="0">
              <a:latin typeface="TimesNewRoman,Bold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Myśliwi, pracownicy Służby Leśnej i Straży Granicznej oraz osoby mające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kontakt z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martwymi dzikami mają obowiązek zgłoszenia organom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IW  faktu znalezienia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zwłok dzików. </a:t>
            </a:r>
            <a:endParaRPr lang="pl-PL" altLang="pl-PL" sz="2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2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Na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obszarze objętym ograniczeniami oraz na obszarze zagrożenia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myśliwi przekazują na piśmie właściwemu powiatowemu lekarzowi weterynarii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informację o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terminach planowanych polowań lub liczbie polowań w określonym przedziale czasowym.</a:t>
            </a:r>
            <a:endParaRPr lang="pl-PL" altLang="pl-PL" sz="26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645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517232"/>
          </a:xfrm>
        </p:spPr>
        <p:txBody>
          <a:bodyPr>
            <a:normAutofit fontScale="92500" lnSpcReduction="1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  <a:endParaRPr lang="pl-PL" altLang="pl-PL" sz="2600" b="1" dirty="0">
              <a:latin typeface="TimesNewRoman,Bold"/>
            </a:endParaRP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Odstrzał sanitarny na obszarze określonym w załączniku do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rozporządzenia </a:t>
            </a:r>
            <a:r>
              <a:rPr lang="pl-PL" altLang="pl-PL" sz="2600" dirty="0" err="1" smtClean="0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z dnia 19 lutego 2016 r. w sprawie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zarządzenia odstrzału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sanitarnego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dzików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PLW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zapewnia wykonanie odstrzału sanitarnego dzików przez dzierżawcę lub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zarządcę obwodu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łowieckiego na podstawie umowy. Stawki wypłacane za odstrzelonego dzika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w ramach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umowy są następujące: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1) 292 zł brutto za odstrzelonego dzika – na obszarze objętym ograniczeniami oraz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na obszarze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zagrożenia;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2) 238 zł brutto za odstrzelonego dzika – na obszarze ochronnym;</a:t>
            </a: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3) 200 zł brutto za odstrzelonego dzika – na obszarze określonym w załączniku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do rozporządzenia, innym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niż obszar zagrożenia, obszar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objęty ograniczeniami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oraz obszar ochronny.</a:t>
            </a:r>
          </a:p>
        </p:txBody>
      </p:sp>
    </p:spTree>
    <p:extLst>
      <p:ext uri="{BB962C8B-B14F-4D97-AF65-F5344CB8AC3E}">
        <p14:creationId xmlns:p14="http://schemas.microsoft.com/office/powerpoint/2010/main" val="35944275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517232"/>
          </a:xfrm>
        </p:spPr>
        <p:txBody>
          <a:bodyPr>
            <a:normAutofit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6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6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6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6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6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400" b="1" dirty="0" smtClean="0">
                <a:solidFill>
                  <a:prstClr val="black"/>
                </a:solidFill>
                <a:latin typeface="Calibri" pitchFamily="34" charset="0"/>
              </a:rPr>
              <a:t>Polowanie </a:t>
            </a:r>
            <a:r>
              <a:rPr lang="pl-PL" altLang="pl-PL" sz="2400" b="1" dirty="0">
                <a:solidFill>
                  <a:prstClr val="black"/>
                </a:solidFill>
                <a:latin typeface="Calibri" pitchFamily="34" charset="0"/>
              </a:rPr>
              <a:t>oraz odstrzał </a:t>
            </a:r>
            <a:r>
              <a:rPr lang="pl-PL" altLang="pl-PL" sz="2400" b="1" dirty="0" smtClean="0">
                <a:solidFill>
                  <a:prstClr val="black"/>
                </a:solidFill>
                <a:latin typeface="Calibri" pitchFamily="34" charset="0"/>
              </a:rPr>
              <a:t>sanitarny dorosłych samic </a:t>
            </a:r>
            <a:r>
              <a:rPr lang="pl-PL" altLang="pl-PL" sz="2400" b="1" dirty="0">
                <a:solidFill>
                  <a:prstClr val="black"/>
                </a:solidFill>
                <a:latin typeface="Calibri" pitchFamily="34" charset="0"/>
              </a:rPr>
              <a:t>dzika </a:t>
            </a:r>
            <a:endParaRPr lang="pl-PL" altLang="pl-PL" sz="24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24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algn="just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000" dirty="0" smtClean="0">
                <a:solidFill>
                  <a:prstClr val="black"/>
                </a:solidFill>
                <a:latin typeface="Calibri" pitchFamily="34" charset="0"/>
              </a:rPr>
              <a:t>W 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celu zapewnienia ograniczenia możliwości rozprzestrzeniania się ASF, na </a:t>
            </a:r>
            <a:r>
              <a:rPr lang="pl-PL" altLang="pl-PL" sz="2000" dirty="0" smtClean="0">
                <a:solidFill>
                  <a:prstClr val="black"/>
                </a:solidFill>
                <a:latin typeface="Calibri" pitchFamily="34" charset="0"/>
              </a:rPr>
              <a:t>obszarze określonym 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w załączniku do rozporządzenia </a:t>
            </a:r>
            <a:r>
              <a:rPr lang="pl-PL" altLang="pl-PL" sz="2000" dirty="0" err="1" smtClean="0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20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z dnia </a:t>
            </a:r>
            <a:r>
              <a:rPr lang="pl-PL" altLang="pl-PL" sz="2000" dirty="0" smtClean="0">
                <a:solidFill>
                  <a:prstClr val="black"/>
                </a:solidFill>
                <a:latin typeface="Calibri" pitchFamily="34" charset="0"/>
              </a:rPr>
              <a:t>19 lutego 2016r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. w sprawie zarządzenia odstrzału sanitarnego dzików, w przypadku </a:t>
            </a:r>
            <a:r>
              <a:rPr lang="pl-PL" altLang="pl-PL" sz="2000" dirty="0" smtClean="0">
                <a:solidFill>
                  <a:prstClr val="black"/>
                </a:solidFill>
                <a:latin typeface="Calibri" pitchFamily="34" charset="0"/>
              </a:rPr>
              <a:t>upolowania lub 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dokonania odstrzału sanitarnego dorosłej samicy dzika, o wadze tuszy po </a:t>
            </a:r>
            <a:r>
              <a:rPr lang="pl-PL" altLang="pl-PL" sz="2000" dirty="0" smtClean="0">
                <a:solidFill>
                  <a:prstClr val="black"/>
                </a:solidFill>
                <a:latin typeface="Calibri" pitchFamily="34" charset="0"/>
              </a:rPr>
              <a:t>usunięciu patrochów 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wynoszącej co najmniej 30 kg, </a:t>
            </a:r>
            <a:r>
              <a:rPr lang="pl-PL" altLang="pl-PL" sz="2000" dirty="0" smtClean="0">
                <a:solidFill>
                  <a:prstClr val="black"/>
                </a:solidFill>
                <a:latin typeface="Calibri" pitchFamily="34" charset="0"/>
              </a:rPr>
              <a:t>PLW wypłaca dzierżawcy lub 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zarządcy obwodu łowieckiego kwotę </a:t>
            </a:r>
            <a:r>
              <a:rPr lang="pl-PL" altLang="pl-PL" sz="2000" b="1" dirty="0">
                <a:solidFill>
                  <a:prstClr val="black"/>
                </a:solidFill>
                <a:latin typeface="Calibri" pitchFamily="34" charset="0"/>
              </a:rPr>
              <a:t>84 zł </a:t>
            </a:r>
            <a:r>
              <a:rPr lang="pl-PL" altLang="pl-PL" sz="2000" b="1" dirty="0" smtClean="0">
                <a:solidFill>
                  <a:prstClr val="black"/>
                </a:solidFill>
                <a:latin typeface="Calibri" pitchFamily="34" charset="0"/>
              </a:rPr>
              <a:t>brutto</a:t>
            </a:r>
            <a:r>
              <a:rPr lang="pl-PL" altLang="pl-PL" sz="2000" dirty="0" smtClean="0">
                <a:solidFill>
                  <a:prstClr val="black"/>
                </a:solidFill>
                <a:latin typeface="Calibri" pitchFamily="34" charset="0"/>
              </a:rPr>
              <a:t>. 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Powyższa kwota jest wypłacana na podstawie umowy i </a:t>
            </a:r>
            <a:r>
              <a:rPr lang="pl-PL" altLang="pl-PL" sz="2000" dirty="0" smtClean="0">
                <a:solidFill>
                  <a:prstClr val="black"/>
                </a:solidFill>
                <a:latin typeface="Calibri" pitchFamily="34" charset="0"/>
              </a:rPr>
              <a:t>jest doliczana </a:t>
            </a:r>
            <a:r>
              <a:rPr lang="pl-PL" altLang="pl-PL" sz="2000" dirty="0">
                <a:solidFill>
                  <a:prstClr val="black"/>
                </a:solidFill>
                <a:latin typeface="Calibri" pitchFamily="34" charset="0"/>
              </a:rPr>
              <a:t>do kwoty, której sposób wypłacania został </a:t>
            </a:r>
            <a:r>
              <a:rPr lang="pl-PL" altLang="pl-PL" sz="2000" dirty="0" smtClean="0">
                <a:solidFill>
                  <a:prstClr val="black"/>
                </a:solidFill>
                <a:latin typeface="Calibri" pitchFamily="34" charset="0"/>
              </a:rPr>
              <a:t>przedstawiony.</a:t>
            </a:r>
          </a:p>
        </p:txBody>
      </p:sp>
    </p:spTree>
    <p:extLst>
      <p:ext uri="{BB962C8B-B14F-4D97-AF65-F5344CB8AC3E}">
        <p14:creationId xmlns:p14="http://schemas.microsoft.com/office/powerpoint/2010/main" val="32765096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517232"/>
          </a:xfrm>
        </p:spPr>
        <p:txBody>
          <a:bodyPr>
            <a:normAutofit fontScale="92500" lnSpcReduction="2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Wypłacane kwoty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stanowią zryczałtowane stawki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za dokonanie odstrzału sanitarnego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, które obejmują w szczególności zryczałtowane koszty:</a:t>
            </a:r>
          </a:p>
          <a:p>
            <a:pPr marL="514350" lvl="0" indent="-514350" defTabSz="449263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organizacji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odstrzału i </a:t>
            </a:r>
            <a:r>
              <a:rPr lang="pl-PL" altLang="pl-PL" sz="2600" dirty="0" err="1">
                <a:solidFill>
                  <a:prstClr val="black"/>
                </a:solidFill>
                <a:latin typeface="Calibri" pitchFamily="34" charset="0"/>
              </a:rPr>
              <a:t>bioasekuracji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 myśliwego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podczas dokonywania odstrzału sanitarnego;</a:t>
            </a:r>
          </a:p>
          <a:p>
            <a:pPr marL="514350" lvl="0" indent="-514350" defTabSz="449263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pobrania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próbek, transportu odstrzelonych dzików oraz dojazdu myśliwego –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na obszar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zagrożenia, obszar objęty ograniczeniami oraz obszar ochronny;</a:t>
            </a:r>
          </a:p>
          <a:p>
            <a:pPr marL="514350" lvl="0" indent="-514350" defTabSz="449263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przetrzymywania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dzików w kontenerach chłodniczych – w przypadku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obszaru zagrożenia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, obszaru objętego ograniczeniami oraz obszaru ochronnego;</a:t>
            </a:r>
          </a:p>
          <a:p>
            <a:pPr marL="514350" lvl="0" indent="-514350" defTabSz="449263" eaLnBrk="0" fontAlgn="base" hangingPunct="0">
              <a:spcBef>
                <a:spcPct val="0"/>
              </a:spcBef>
              <a:spcAft>
                <a:spcPct val="0"/>
              </a:spcAft>
              <a:buAutoNum type="arabicParenR"/>
            </a:pP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unieszkodliwienia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tusz dzików, w tym transportu do przedsiębiorstwa lub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zakładu w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rozumieniu art. 24 </a:t>
            </a:r>
            <a:r>
              <a:rPr lang="pl-PL" altLang="pl-PL" sz="2600" dirty="0" err="1" smtClean="0">
                <a:solidFill>
                  <a:prstClr val="black"/>
                </a:solidFill>
                <a:latin typeface="Calibri" pitchFamily="34" charset="0"/>
              </a:rPr>
              <a:t>rozp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. 1069/2009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37132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517232"/>
          </a:xfrm>
        </p:spPr>
        <p:txBody>
          <a:bodyPr>
            <a:normAutofit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</a:p>
          <a:p>
            <a:pPr marL="0" indent="0">
              <a:buNone/>
            </a:pPr>
            <a:r>
              <a:rPr lang="pl-PL" sz="1800" b="1" dirty="0">
                <a:latin typeface="TimesNewRoman,Bold"/>
              </a:rPr>
              <a:t>Poszukiwanie i bezpieczne usuwanie zwłok padłych dzików</a:t>
            </a:r>
          </a:p>
          <a:p>
            <a:pPr marL="0" indent="0">
              <a:buNone/>
            </a:pPr>
            <a:r>
              <a:rPr lang="pl-PL" sz="1800" dirty="0">
                <a:latin typeface="TimesNewRoman"/>
              </a:rPr>
              <a:t>Na obszarze określonym w załączniku do rozporządzenia </a:t>
            </a:r>
            <a:r>
              <a:rPr lang="pl-PL" sz="1800" dirty="0" err="1" smtClean="0">
                <a:latin typeface="TimesNewRoman"/>
              </a:rPr>
              <a:t>MRiRW</a:t>
            </a:r>
            <a:r>
              <a:rPr lang="pl-PL" sz="1800" dirty="0" smtClean="0">
                <a:latin typeface="TimesNewRoman"/>
              </a:rPr>
              <a:t> </a:t>
            </a:r>
            <a:r>
              <a:rPr lang="pl-PL" sz="1800" dirty="0">
                <a:latin typeface="TimesNewRoman"/>
              </a:rPr>
              <a:t>z dnia 19 lutego 2016 r. w sprawie zarządzenia odstrzału sanitarnego </a:t>
            </a:r>
            <a:r>
              <a:rPr lang="pl-PL" sz="1800" dirty="0" smtClean="0">
                <a:latin typeface="TimesNewRoman"/>
              </a:rPr>
              <a:t>dzików myśliwi </a:t>
            </a:r>
            <a:r>
              <a:rPr lang="pl-PL" sz="1800" dirty="0">
                <a:latin typeface="TimesNewRoman"/>
              </a:rPr>
              <a:t>oraz pracownicy Służby Leśnej mogą przeprowadzać poszukiwanie padłych dzików.</a:t>
            </a:r>
          </a:p>
          <a:p>
            <a:pPr marL="0" indent="0">
              <a:buNone/>
            </a:pPr>
            <a:r>
              <a:rPr lang="pl-PL" sz="1800" dirty="0">
                <a:latin typeface="TimesNewRoman"/>
              </a:rPr>
              <a:t>W przypadku zgłoszenia organom </a:t>
            </a:r>
            <a:r>
              <a:rPr lang="pl-PL" sz="1800" dirty="0" smtClean="0">
                <a:latin typeface="TimesNewRoman"/>
              </a:rPr>
              <a:t>IW </a:t>
            </a:r>
            <a:r>
              <a:rPr lang="pl-PL" sz="1800" dirty="0">
                <a:latin typeface="TimesNewRoman"/>
              </a:rPr>
              <a:t>znalezienia zwłok dzika </a:t>
            </a:r>
            <a:r>
              <a:rPr lang="pl-PL" sz="1800" dirty="0" smtClean="0">
                <a:latin typeface="TimesNewRoman"/>
              </a:rPr>
              <a:t>innych niż </a:t>
            </a:r>
            <a:r>
              <a:rPr lang="pl-PL" sz="1800" dirty="0">
                <a:latin typeface="TimesNewRoman"/>
              </a:rPr>
              <a:t>dzik zabity w wypadku komunikacyjnym, z których jest możliwe pobranie próbek </a:t>
            </a:r>
            <a:r>
              <a:rPr lang="pl-PL" sz="1800" dirty="0" smtClean="0">
                <a:latin typeface="TimesNewRoman"/>
              </a:rPr>
              <a:t>do badań </a:t>
            </a:r>
            <a:r>
              <a:rPr lang="pl-PL" sz="1800" dirty="0">
                <a:latin typeface="TimesNewRoman"/>
              </a:rPr>
              <a:t>laboratoryjnych, powiatowy lekarz weterynarii wypłaca dzierżawcy lub </a:t>
            </a:r>
            <a:r>
              <a:rPr lang="pl-PL" sz="1800" dirty="0" smtClean="0">
                <a:latin typeface="TimesNewRoman"/>
              </a:rPr>
              <a:t>zarządcy obwodu </a:t>
            </a:r>
            <a:r>
              <a:rPr lang="pl-PL" sz="1800" dirty="0">
                <a:latin typeface="TimesNewRoman"/>
              </a:rPr>
              <a:t>łowieckiego kwotę 100 zł brutto za znalezione zwłoki dzika. Osoba dokonująca zgłoszenia osobiście wskazuje miejsce, gdzie znajdują się zwłoki dzika, lub </a:t>
            </a:r>
            <a:r>
              <a:rPr lang="pl-PL" sz="1800" dirty="0" smtClean="0">
                <a:latin typeface="TimesNewRoman"/>
              </a:rPr>
              <a:t>przekazuje informacje </a:t>
            </a:r>
            <a:r>
              <a:rPr lang="pl-PL" sz="1800" dirty="0">
                <a:latin typeface="TimesNewRoman"/>
              </a:rPr>
              <a:t>umożliwiające odnalezienie zwłok.</a:t>
            </a:r>
          </a:p>
          <a:p>
            <a:pPr marL="0" indent="0">
              <a:buNone/>
            </a:pPr>
            <a:r>
              <a:rPr lang="pl-PL" sz="1800" dirty="0">
                <a:latin typeface="TimesNewRoman"/>
              </a:rPr>
              <a:t>Zwłoki dzików padłych, innych niż dziki zabite w wypadkach komunikacyjnych, o ile</a:t>
            </a:r>
          </a:p>
          <a:p>
            <a:pPr marL="0" indent="0">
              <a:buNone/>
            </a:pPr>
            <a:r>
              <a:rPr lang="pl-PL" sz="1800" dirty="0">
                <a:latin typeface="TimesNewRoman"/>
              </a:rPr>
              <a:t>jest to możliwe, podlegają zagospodarowaniu zgodnie z </a:t>
            </a:r>
            <a:r>
              <a:rPr lang="pl-PL" sz="1800" dirty="0" smtClean="0">
                <a:latin typeface="TimesNewRoman"/>
              </a:rPr>
              <a:t>odstępstwem przewidzianym </a:t>
            </a:r>
            <a:r>
              <a:rPr lang="pl-PL" sz="1800" dirty="0">
                <a:latin typeface="TimesNewRoman"/>
              </a:rPr>
              <a:t>w </a:t>
            </a:r>
            <a:r>
              <a:rPr lang="pl-PL" sz="1800" dirty="0" smtClean="0">
                <a:latin typeface="TimesNewRoman"/>
              </a:rPr>
              <a:t>art.19 </a:t>
            </a:r>
            <a:r>
              <a:rPr lang="pl-PL" sz="1800" dirty="0">
                <a:latin typeface="TimesNewRoman"/>
              </a:rPr>
              <a:t>rozporządzenia nr 1069/2009.</a:t>
            </a:r>
            <a:endParaRPr lang="pl-PL" altLang="pl-PL" sz="18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85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Arial"/>
              </a:rPr>
              <a:t>ASFV – szerzenie się</a:t>
            </a:r>
            <a:br>
              <a:rPr lang="pl-PL" dirty="0">
                <a:latin typeface="Arial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Arial"/>
              </a:rPr>
              <a:t>Bezpośrednio</a:t>
            </a:r>
            <a:r>
              <a:rPr lang="pl-PL" dirty="0">
                <a:latin typeface="Arial"/>
              </a:rPr>
              <a:t>: </a:t>
            </a:r>
          </a:p>
          <a:p>
            <a:r>
              <a:rPr lang="pl-PL" dirty="0" smtClean="0">
                <a:latin typeface="Arial"/>
              </a:rPr>
              <a:t>świnia                </a:t>
            </a:r>
            <a:r>
              <a:rPr lang="pl-PL" dirty="0" err="1" smtClean="0">
                <a:latin typeface="Arial"/>
              </a:rPr>
              <a:t>świnia</a:t>
            </a:r>
            <a:r>
              <a:rPr lang="pl-PL" dirty="0">
                <a:latin typeface="Arial"/>
              </a:rPr>
              <a:t>; </a:t>
            </a:r>
          </a:p>
          <a:p>
            <a:r>
              <a:rPr lang="pl-PL" dirty="0">
                <a:latin typeface="Arial"/>
              </a:rPr>
              <a:t>ś</a:t>
            </a:r>
            <a:r>
              <a:rPr lang="pl-PL" dirty="0" smtClean="0">
                <a:latin typeface="Arial"/>
              </a:rPr>
              <a:t>winia                dzik</a:t>
            </a:r>
            <a:r>
              <a:rPr lang="pl-PL" dirty="0">
                <a:latin typeface="Arial"/>
              </a:rPr>
              <a:t>; </a:t>
            </a:r>
          </a:p>
          <a:p>
            <a:r>
              <a:rPr lang="pl-PL" dirty="0">
                <a:latin typeface="Arial"/>
              </a:rPr>
              <a:t>d</a:t>
            </a:r>
            <a:r>
              <a:rPr lang="pl-PL" dirty="0" smtClean="0">
                <a:latin typeface="Arial"/>
              </a:rPr>
              <a:t>zik                    świnia.</a:t>
            </a:r>
          </a:p>
          <a:p>
            <a:r>
              <a:rPr lang="pl-PL" dirty="0">
                <a:latin typeface="Arial"/>
              </a:rPr>
              <a:t>d</a:t>
            </a:r>
            <a:r>
              <a:rPr lang="pl-PL" dirty="0" smtClean="0">
                <a:latin typeface="Arial"/>
              </a:rPr>
              <a:t>zik                    </a:t>
            </a:r>
            <a:r>
              <a:rPr lang="pl-PL" dirty="0" err="1" smtClean="0">
                <a:latin typeface="Arial"/>
              </a:rPr>
              <a:t>dzik</a:t>
            </a:r>
            <a:endParaRPr lang="pl-PL" dirty="0">
              <a:latin typeface="Arial"/>
            </a:endParaRPr>
          </a:p>
          <a:p>
            <a:r>
              <a:rPr lang="pl-PL" dirty="0" smtClean="0">
                <a:latin typeface="Arial"/>
              </a:rPr>
              <a:t>Pośrednio</a:t>
            </a:r>
            <a:r>
              <a:rPr lang="pl-PL" dirty="0">
                <a:latin typeface="Arial"/>
              </a:rPr>
              <a:t>: produkty, transport, ludzie. </a:t>
            </a:r>
          </a:p>
          <a:p>
            <a:r>
              <a:rPr lang="pl-PL" dirty="0" smtClean="0">
                <a:latin typeface="Arial"/>
              </a:rPr>
              <a:t>Słoma</a:t>
            </a:r>
            <a:r>
              <a:rPr lang="pl-PL" dirty="0">
                <a:latin typeface="Arial"/>
              </a:rPr>
              <a:t>, siano, ziarno, kleszcze </a:t>
            </a:r>
            <a:r>
              <a:rPr lang="pl-PL" dirty="0" smtClean="0">
                <a:latin typeface="Arial"/>
              </a:rPr>
              <a:t>z rodz. </a:t>
            </a:r>
            <a:r>
              <a:rPr lang="pl-PL" dirty="0" err="1" smtClean="0">
                <a:latin typeface="Arial"/>
              </a:rPr>
              <a:t>Ornithodoros</a:t>
            </a:r>
            <a:endParaRPr lang="pl-PL" dirty="0" smtClean="0">
              <a:latin typeface="Arial"/>
            </a:endParaRPr>
          </a:p>
        </p:txBody>
      </p:sp>
      <p:sp>
        <p:nvSpPr>
          <p:cNvPr id="4" name="Strzałka w prawo 3"/>
          <p:cNvSpPr/>
          <p:nvPr/>
        </p:nvSpPr>
        <p:spPr>
          <a:xfrm>
            <a:off x="2267744" y="16032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/>
          <p:cNvSpPr/>
          <p:nvPr/>
        </p:nvSpPr>
        <p:spPr>
          <a:xfrm>
            <a:off x="2267744" y="213027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/>
          <p:cNvSpPr/>
          <p:nvPr/>
        </p:nvSpPr>
        <p:spPr>
          <a:xfrm>
            <a:off x="2281492" y="26463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/>
          <p:cNvSpPr/>
          <p:nvPr/>
        </p:nvSpPr>
        <p:spPr>
          <a:xfrm>
            <a:off x="2281492" y="31902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45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b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 Służb Leśnych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517232"/>
          </a:xfrm>
        </p:spPr>
        <p:txBody>
          <a:bodyPr>
            <a:normAutofit fontScale="85000" lnSpcReduction="1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rozporządzenie </a:t>
            </a:r>
            <a:r>
              <a:rPr lang="pl-PL" altLang="pl-PL" sz="1800" dirty="0" err="1">
                <a:solidFill>
                  <a:prstClr val="black"/>
                </a:solidFill>
                <a:latin typeface="Calibri" pitchFamily="34" charset="0"/>
              </a:rPr>
              <a:t>MRiRW</a:t>
            </a:r>
            <a:r>
              <a:rPr lang="pl-PL" altLang="pl-PL" sz="1800" dirty="0">
                <a:solidFill>
                  <a:prstClr val="black"/>
                </a:solidFill>
                <a:latin typeface="Calibri" pitchFamily="34" charset="0"/>
              </a:rPr>
              <a:t> z dnia 14 marca 2017 r. w sprawie wprowadzenia w 2017 r. na terytorium Rzeczypospolitej Polskiej „Programu mającego na celu wczesne wykrycie zakażeń wirusem wywołującym afrykański pomór świń i poszerzenie wiedzy na temat tej choroby oraz jej </a:t>
            </a:r>
            <a:r>
              <a:rPr lang="pl-PL" altLang="pl-PL" sz="1800" dirty="0" smtClean="0">
                <a:solidFill>
                  <a:prstClr val="black"/>
                </a:solidFill>
                <a:latin typeface="Calibri" pitchFamily="34" charset="0"/>
              </a:rPr>
              <a:t>zwalczanie”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1800" dirty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b="1" dirty="0" smtClean="0">
                <a:solidFill>
                  <a:prstClr val="black"/>
                </a:solidFill>
                <a:latin typeface="Calibri" pitchFamily="34" charset="0"/>
              </a:rPr>
              <a:t>W </a:t>
            </a:r>
            <a:r>
              <a:rPr lang="pl-PL" altLang="pl-PL" sz="2600" b="1" dirty="0">
                <a:solidFill>
                  <a:prstClr val="black"/>
                </a:solidFill>
                <a:latin typeface="Calibri" pitchFamily="34" charset="0"/>
              </a:rPr>
              <a:t>ramach programu zostanie zakupione 5 kontenerów chłodniczych </a:t>
            </a:r>
            <a:r>
              <a:rPr lang="pl-PL" altLang="pl-PL" sz="2600" b="1" dirty="0" smtClean="0">
                <a:solidFill>
                  <a:prstClr val="black"/>
                </a:solidFill>
                <a:latin typeface="Calibri" pitchFamily="34" charset="0"/>
              </a:rPr>
              <a:t>do przetrzymywania </a:t>
            </a:r>
            <a:r>
              <a:rPr lang="pl-PL" altLang="pl-PL" sz="2600" b="1" dirty="0">
                <a:solidFill>
                  <a:prstClr val="black"/>
                </a:solidFill>
                <a:latin typeface="Calibri" pitchFamily="34" charset="0"/>
              </a:rPr>
              <a:t>tusz dzików</a:t>
            </a:r>
            <a:r>
              <a:rPr lang="pl-PL" altLang="pl-PL" sz="2600" b="1" dirty="0" smtClean="0">
                <a:solidFill>
                  <a:prstClr val="black"/>
                </a:solidFill>
                <a:latin typeface="Calibri" pitchFamily="34" charset="0"/>
              </a:rPr>
              <a:t>.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l-PL" altLang="pl-PL" sz="26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b="1" dirty="0">
                <a:solidFill>
                  <a:prstClr val="black"/>
                </a:solidFill>
                <a:latin typeface="Calibri" pitchFamily="34" charset="0"/>
              </a:rPr>
              <a:t>Sfinansowanie funkcjonowania 5 odłowni </a:t>
            </a:r>
            <a:r>
              <a:rPr lang="pl-PL" altLang="pl-PL" sz="2600" b="1" dirty="0" err="1">
                <a:solidFill>
                  <a:prstClr val="black"/>
                </a:solidFill>
                <a:latin typeface="Calibri" pitchFamily="34" charset="0"/>
              </a:rPr>
              <a:t>żywołownych</a:t>
            </a:r>
            <a:r>
              <a:rPr lang="pl-PL" altLang="pl-PL" sz="2600" b="1" dirty="0">
                <a:solidFill>
                  <a:prstClr val="black"/>
                </a:solidFill>
                <a:latin typeface="Calibri" pitchFamily="34" charset="0"/>
              </a:rPr>
              <a:t> do odłowu dzików, </a:t>
            </a:r>
            <a:r>
              <a:rPr lang="pl-PL" altLang="pl-PL" sz="2600" b="1" dirty="0" smtClean="0">
                <a:solidFill>
                  <a:prstClr val="black"/>
                </a:solidFill>
                <a:latin typeface="Calibri" pitchFamily="34" charset="0"/>
              </a:rPr>
              <a:t>które następnie </a:t>
            </a:r>
            <a:r>
              <a:rPr lang="pl-PL" altLang="pl-PL" sz="2600" b="1" dirty="0">
                <a:solidFill>
                  <a:prstClr val="black"/>
                </a:solidFill>
                <a:latin typeface="Calibri" pitchFamily="34" charset="0"/>
              </a:rPr>
              <a:t>będą podlegały uśmierceniu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W ramach programu w 2017 r. odławianie dzików będzie prowadzone za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pomocą 5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odłowni, zgodnie z zezwoleniem ministra właściwego do spraw środowiska, o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którym mowa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w art. 44 ust. 3 ustawy z dnia 13 października 1995 r. – Prawo łowieckie (Dz.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U. z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2015 r. poz. 2168, z </a:t>
            </a:r>
            <a:r>
              <a:rPr lang="pl-PL" altLang="pl-PL" sz="2600" dirty="0" err="1">
                <a:solidFill>
                  <a:prstClr val="black"/>
                </a:solidFill>
                <a:latin typeface="Calibri" pitchFamily="34" charset="0"/>
              </a:rPr>
              <a:t>późn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. zm.). Odławianie dzików będzie prowadzone w celu: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1) uśmiercania watah (stad) dzików; uśmiercone dziki będą poddawane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badaniom laboratoryjnym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w kierunku ASF, 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2) sprawdzania wielkości migracji dzików z terytorium Białorusi i ich </a:t>
            </a:r>
            <a:r>
              <a:rPr lang="pl-PL" altLang="pl-PL" sz="2600" dirty="0" smtClean="0">
                <a:solidFill>
                  <a:prstClr val="black"/>
                </a:solidFill>
                <a:latin typeface="Calibri" pitchFamily="34" charset="0"/>
              </a:rPr>
              <a:t>ewentualnego zarażenia </a:t>
            </a: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wirusem ASF;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600" dirty="0">
                <a:solidFill>
                  <a:prstClr val="black"/>
                </a:solidFill>
                <a:latin typeface="Calibri" pitchFamily="34" charset="0"/>
              </a:rPr>
              <a:t>3) oceny szerzenia się wirusa ASF w obrębie watah dzików.</a:t>
            </a:r>
          </a:p>
        </p:txBody>
      </p:sp>
    </p:spTree>
    <p:extLst>
      <p:ext uri="{BB962C8B-B14F-4D97-AF65-F5344CB8AC3E}">
        <p14:creationId xmlns:p14="http://schemas.microsoft.com/office/powerpoint/2010/main" val="26451784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517232"/>
          </a:xfrm>
        </p:spPr>
        <p:txBody>
          <a:bodyPr>
            <a:normAutofit lnSpcReduction="10000"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400" b="1" dirty="0" smtClean="0">
                <a:solidFill>
                  <a:srgbClr val="FFC000"/>
                </a:solidFill>
                <a:latin typeface="Calibri" pitchFamily="34" charset="0"/>
              </a:rPr>
              <a:t>obszar</a:t>
            </a:r>
            <a:r>
              <a:rPr lang="pl-PL" altLang="pl-PL" sz="24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2400" b="1" dirty="0" smtClean="0">
                <a:solidFill>
                  <a:srgbClr val="FFC000"/>
                </a:solidFill>
                <a:latin typeface="Calibri" pitchFamily="34" charset="0"/>
              </a:rPr>
              <a:t>ochronny,  </a:t>
            </a:r>
            <a:r>
              <a:rPr lang="pl-PL" altLang="pl-PL" sz="2400" b="1" dirty="0" smtClean="0">
                <a:solidFill>
                  <a:srgbClr val="FF0000"/>
                </a:solidFill>
                <a:latin typeface="Calibri" pitchFamily="34" charset="0"/>
              </a:rPr>
              <a:t>obszar objęty ograniczeniami ,</a:t>
            </a:r>
            <a:r>
              <a:rPr lang="pl-PL" altLang="pl-PL" sz="24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2400" b="1" dirty="0" smtClean="0">
                <a:solidFill>
                  <a:srgbClr val="0070C0"/>
                </a:solidFill>
                <a:latin typeface="Calibri" pitchFamily="34" charset="0"/>
              </a:rPr>
              <a:t>obszar zagrożenia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4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400" dirty="0" smtClean="0">
                <a:latin typeface="Calibri" pitchFamily="34" charset="0"/>
              </a:rPr>
              <a:t>Zakaz wysyłania dzików poza terytorium obszarów</a:t>
            </a:r>
          </a:p>
          <a:p>
            <a:pPr marL="0" indent="0">
              <a:buNone/>
            </a:pPr>
            <a:r>
              <a:rPr lang="pl-PL" sz="2400" dirty="0"/>
              <a:t>Każdy dzik odstrzelony na </a:t>
            </a:r>
            <a:r>
              <a:rPr lang="pl-PL" sz="2400" dirty="0" smtClean="0"/>
              <a:t>ww. obszarach jest niezwłocznie </a:t>
            </a:r>
            <a:r>
              <a:rPr lang="pl-PL" sz="2400" dirty="0"/>
              <a:t>dostarczany wraz ze wszystkimi częściami ciała, w tym z narządami wewnętrznymi, do położonego na </a:t>
            </a:r>
            <a:r>
              <a:rPr lang="pl-PL" sz="2400" dirty="0" smtClean="0"/>
              <a:t>tym samym </a:t>
            </a:r>
            <a:r>
              <a:rPr lang="pl-PL" sz="2400" dirty="0"/>
              <a:t>obszarze:</a:t>
            </a:r>
          </a:p>
          <a:p>
            <a:pPr marL="0" indent="0">
              <a:buNone/>
            </a:pPr>
            <a:r>
              <a:rPr lang="pl-PL" sz="2400" dirty="0"/>
              <a:t>1) punktu skupu dziczyzny lub zakładu obróbki dziczyzny lub</a:t>
            </a:r>
          </a:p>
          <a:p>
            <a:pPr marL="0" indent="0">
              <a:buNone/>
            </a:pPr>
            <a:r>
              <a:rPr lang="pl-PL" sz="2400" dirty="0"/>
              <a:t>2) innego zakładu nadzorowanego przez organ Inspekcji Weterynaryjnej, w którym mogą być przechowywane tusze </a:t>
            </a:r>
            <a:r>
              <a:rPr lang="pl-PL" sz="2400" dirty="0" smtClean="0"/>
              <a:t>lub skóry </a:t>
            </a:r>
            <a:r>
              <a:rPr lang="pl-PL" sz="2400" dirty="0"/>
              <a:t>dzików</a:t>
            </a:r>
            <a:r>
              <a:rPr lang="pl-PL" sz="2400" dirty="0" smtClean="0"/>
              <a:t>.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 smtClean="0"/>
              <a:t>Tusze</a:t>
            </a:r>
            <a:r>
              <a:rPr lang="pl-PL" sz="2400" dirty="0"/>
              <a:t>, wszystkie części ciała oraz skóry dzików odstrzelonych </a:t>
            </a:r>
            <a:r>
              <a:rPr lang="pl-PL" sz="2400" dirty="0" smtClean="0"/>
              <a:t>na ww. obszarach mogą </a:t>
            </a:r>
            <a:r>
              <a:rPr lang="pl-PL" sz="2400" dirty="0"/>
              <a:t>opuścić punkty i </a:t>
            </a:r>
            <a:r>
              <a:rPr lang="pl-PL" sz="2400" dirty="0" smtClean="0"/>
              <a:t>zakłady wyłącznie </a:t>
            </a:r>
            <a:r>
              <a:rPr lang="pl-PL" sz="2400" dirty="0"/>
              <a:t>po </a:t>
            </a:r>
            <a:r>
              <a:rPr lang="pl-PL" sz="2400" dirty="0" smtClean="0"/>
              <a:t>uzyskaniu ujemnego </a:t>
            </a:r>
            <a:r>
              <a:rPr lang="pl-PL" sz="2400" dirty="0"/>
              <a:t>wyniku badania laboratoryjnego w kierunku </a:t>
            </a:r>
            <a:r>
              <a:rPr lang="pl-PL" sz="2400" dirty="0" smtClean="0"/>
              <a:t>ASF</a:t>
            </a:r>
            <a:endParaRPr lang="pl-PL" altLang="pl-PL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549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517232"/>
          </a:xfrm>
        </p:spPr>
        <p:txBody>
          <a:bodyPr>
            <a:normAutofit/>
          </a:bodyPr>
          <a:lstStyle/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2400" b="1" dirty="0" smtClean="0">
                <a:solidFill>
                  <a:srgbClr val="FFC000"/>
                </a:solidFill>
                <a:latin typeface="Calibri" pitchFamily="34" charset="0"/>
              </a:rPr>
              <a:t>obszar</a:t>
            </a:r>
            <a:r>
              <a:rPr lang="pl-PL" altLang="pl-PL" sz="24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2400" b="1" dirty="0" smtClean="0">
                <a:solidFill>
                  <a:srgbClr val="FFC000"/>
                </a:solidFill>
                <a:latin typeface="Calibri" pitchFamily="34" charset="0"/>
              </a:rPr>
              <a:t>ochronny,  </a:t>
            </a:r>
            <a:r>
              <a:rPr lang="pl-PL" altLang="pl-PL" sz="2400" b="1" dirty="0" smtClean="0">
                <a:solidFill>
                  <a:srgbClr val="FF0000"/>
                </a:solidFill>
                <a:latin typeface="Calibri" pitchFamily="34" charset="0"/>
              </a:rPr>
              <a:t>obszar objęty ograniczeniami ,</a:t>
            </a:r>
            <a:r>
              <a:rPr lang="pl-PL" altLang="pl-PL" sz="2400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sz="2400" b="1" dirty="0" smtClean="0">
                <a:solidFill>
                  <a:srgbClr val="0070C0"/>
                </a:solidFill>
                <a:latin typeface="Calibri" pitchFamily="34" charset="0"/>
              </a:rPr>
              <a:t>obszar zagrożenia</a:t>
            </a:r>
          </a:p>
          <a:p>
            <a:pPr marL="0" indent="0">
              <a:buNone/>
            </a:pPr>
            <a:r>
              <a:rPr lang="pl-PL" sz="2400" dirty="0" smtClean="0"/>
              <a:t>Zakazuje </a:t>
            </a:r>
            <a:r>
              <a:rPr lang="pl-PL" sz="2400" dirty="0"/>
              <a:t>się wysyłania świeżego mięsa pozyskanego z dzików odstrzelonych na obszarze ochronnym, na </a:t>
            </a:r>
            <a:r>
              <a:rPr lang="pl-PL" sz="2400" dirty="0" smtClean="0"/>
              <a:t>obszarze objętym </a:t>
            </a:r>
            <a:r>
              <a:rPr lang="pl-PL" sz="2400" dirty="0"/>
              <a:t>ograniczeniami i obszarze zagrożenia oraz mięsa mielonego, surowych wyrobów mięsnych i </a:t>
            </a:r>
            <a:r>
              <a:rPr lang="pl-PL" sz="2400" dirty="0" smtClean="0"/>
              <a:t>produktów mięsnych </a:t>
            </a:r>
            <a:r>
              <a:rPr lang="pl-PL" sz="2400" dirty="0"/>
              <a:t>składających się z mięsa takich dzików lub zawierających w swoim składzie takie mięso poza te obszary </a:t>
            </a:r>
            <a:r>
              <a:rPr lang="pl-PL" sz="2400" dirty="0" smtClean="0"/>
              <a:t>do miejsca </a:t>
            </a:r>
            <a:r>
              <a:rPr lang="pl-PL" sz="2400" dirty="0"/>
              <a:t>położonego na terytorium Rzeczypospolitej Polskiej lub na terytorium innego niż Rzeczpospolita Polska </a:t>
            </a:r>
            <a:r>
              <a:rPr lang="pl-PL" sz="2400" dirty="0" smtClean="0"/>
              <a:t>państwa członkowskiego </a:t>
            </a:r>
            <a:r>
              <a:rPr lang="pl-PL" sz="2400" dirty="0"/>
              <a:t>Unii Europejskiej</a:t>
            </a:r>
            <a:r>
              <a:rPr lang="pl-PL" sz="2400" dirty="0" smtClean="0"/>
              <a:t>.</a:t>
            </a:r>
          </a:p>
          <a:p>
            <a:pPr marL="0" indent="0">
              <a:buNone/>
            </a:pPr>
            <a:endParaRPr lang="pl-PL" altLang="pl-PL" sz="2400" b="1" dirty="0">
              <a:solidFill>
                <a:srgbClr val="0070C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pl-PL" altLang="pl-PL" sz="24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197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3">
                    <a:lumMod val="50000"/>
                  </a:schemeClr>
                </a:solidFill>
              </a:rPr>
              <a:t>Informacje dotyczące ASF dla myśliwych </a:t>
            </a:r>
            <a:endParaRPr lang="pl-P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517232"/>
          </a:xfrm>
        </p:spPr>
        <p:txBody>
          <a:bodyPr>
            <a:normAutofit lnSpcReduction="10000"/>
          </a:bodyPr>
          <a:lstStyle/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b="1" dirty="0" smtClean="0">
                <a:solidFill>
                  <a:srgbClr val="FFC000"/>
                </a:solidFill>
                <a:latin typeface="Calibri" pitchFamily="34" charset="0"/>
              </a:rPr>
              <a:t>obszar</a:t>
            </a:r>
            <a:r>
              <a:rPr lang="pl-PL" altLang="pl-PL" b="1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pl-PL" altLang="pl-PL" b="1" dirty="0" smtClean="0">
                <a:solidFill>
                  <a:srgbClr val="FFC000"/>
                </a:solidFill>
                <a:latin typeface="Calibri" pitchFamily="34" charset="0"/>
              </a:rPr>
              <a:t>ochronny</a:t>
            </a:r>
          </a:p>
          <a:p>
            <a:pPr marL="0" indent="0">
              <a:buNone/>
            </a:pPr>
            <a:r>
              <a:rPr lang="pl-PL" dirty="0"/>
              <a:t>Dopuszcza się wysyłanie świeżego mięsa pozyskanego z dzików odstrzelonych na </a:t>
            </a:r>
            <a:r>
              <a:rPr lang="pl-PL" b="1" dirty="0">
                <a:solidFill>
                  <a:srgbClr val="FFC000"/>
                </a:solidFill>
              </a:rPr>
              <a:t>obszarze ochronnym </a:t>
            </a:r>
            <a:r>
              <a:rPr lang="pl-PL" dirty="0"/>
              <a:t>oraz </a:t>
            </a:r>
            <a:r>
              <a:rPr lang="pl-PL" dirty="0" smtClean="0"/>
              <a:t>mięsa mielonego</a:t>
            </a:r>
            <a:r>
              <a:rPr lang="pl-PL" dirty="0"/>
              <a:t>, surowych wyrobów mięsnych i produktów mięsnych składających się z mięsa takich dzików lub </a:t>
            </a:r>
            <a:r>
              <a:rPr lang="pl-PL" dirty="0" smtClean="0"/>
              <a:t>zawierających w </a:t>
            </a:r>
            <a:r>
              <a:rPr lang="pl-PL" dirty="0"/>
              <a:t>swoim składzie takie mięso poza ten obszar do miejsca położonego na terytorium Rzeczypospolitej Polskiej </a:t>
            </a:r>
            <a:r>
              <a:rPr lang="pl-PL" dirty="0" smtClean="0"/>
              <a:t>po uzyskaniu </a:t>
            </a:r>
            <a:r>
              <a:rPr lang="pl-PL" dirty="0"/>
              <a:t>ujemnego wyniku badania laboratoryjnego w kierunku afrykańskiego pomoru świń.</a:t>
            </a:r>
            <a:endParaRPr lang="pl-PL" altLang="pl-PL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149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Myśliwi/leśnicy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1050" dirty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pl-PL" sz="4000" b="1" dirty="0" smtClean="0">
                <a:latin typeface="Times New Roman"/>
              </a:rPr>
              <a:t>- </a:t>
            </a:r>
            <a:r>
              <a:rPr lang="pl-PL" b="1" dirty="0">
                <a:latin typeface="Times New Roman"/>
              </a:rPr>
              <a:t>powinni zwiększyć aktywność </a:t>
            </a:r>
            <a:r>
              <a:rPr lang="pl-PL" b="1" dirty="0" smtClean="0">
                <a:latin typeface="Times New Roman"/>
              </a:rPr>
              <a:t>w </a:t>
            </a:r>
            <a:r>
              <a:rPr lang="pl-PL" b="1" dirty="0">
                <a:latin typeface="Times New Roman"/>
              </a:rPr>
              <a:t>zakresie poszukiwania chorych i padłych dzików, </a:t>
            </a:r>
            <a:endParaRPr lang="pl-PL" dirty="0">
              <a:latin typeface="Times New Roman"/>
            </a:endParaRP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- powinni niezwłocznie </a:t>
            </a:r>
            <a:r>
              <a:rPr lang="pl-PL" dirty="0" smtClean="0">
                <a:latin typeface="Times New Roman"/>
              </a:rPr>
              <a:t>powiadomić </a:t>
            </a:r>
            <a:r>
              <a:rPr lang="pl-PL" b="1" dirty="0" smtClean="0">
                <a:latin typeface="Times New Roman"/>
              </a:rPr>
              <a:t>powiatowego </a:t>
            </a:r>
            <a:r>
              <a:rPr lang="pl-PL" b="1" dirty="0">
                <a:latin typeface="Times New Roman"/>
              </a:rPr>
              <a:t>lekarza weterynarii </a:t>
            </a:r>
            <a:r>
              <a:rPr lang="pl-PL" b="1" dirty="0" smtClean="0">
                <a:latin typeface="Times New Roman"/>
              </a:rPr>
              <a:t>o </a:t>
            </a:r>
            <a:r>
              <a:rPr lang="pl-PL" b="1" dirty="0">
                <a:latin typeface="Times New Roman"/>
              </a:rPr>
              <a:t>znalezieniu chorego/padłego dzika, </a:t>
            </a:r>
            <a:endParaRPr lang="pl-PL" dirty="0">
              <a:latin typeface="Times New Roman"/>
            </a:endParaRPr>
          </a:p>
          <a:p>
            <a:pPr marL="0" indent="0">
              <a:buNone/>
            </a:pPr>
            <a:r>
              <a:rPr lang="pl-PL" b="1" dirty="0">
                <a:latin typeface="Times New Roman"/>
              </a:rPr>
              <a:t>- sekcja dzika może być wykonywana </a:t>
            </a:r>
            <a:r>
              <a:rPr lang="pl-PL" b="1" dirty="0" smtClean="0">
                <a:latin typeface="Times New Roman"/>
              </a:rPr>
              <a:t>wyłącznie </a:t>
            </a:r>
            <a:r>
              <a:rPr lang="pl-PL" b="1" dirty="0">
                <a:latin typeface="Times New Roman"/>
              </a:rPr>
              <a:t>przez lekarza weterynarii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23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Myśliwi/leśnicy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-</a:t>
            </a:r>
            <a:r>
              <a:rPr lang="pl-PL" dirty="0"/>
              <a:t>przestrzegać zasad higieny po polowaniach </a:t>
            </a:r>
            <a:r>
              <a:rPr lang="pl-PL" dirty="0" smtClean="0"/>
              <a:t>(właściwe postępowanie z patrochami </a:t>
            </a:r>
            <a:r>
              <a:rPr lang="pl-PL" dirty="0"/>
              <a:t>po zakończeniu polowania - kontakt z krwią zwierzęcia zakażonego stanowi największe zagrożenie zakażenia innych osobników; dezynfekować sprzęt łowiecki</a:t>
            </a:r>
            <a:r>
              <a:rPr lang="pl-PL" dirty="0" smtClean="0"/>
              <a:t>).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30" y="4005064"/>
            <a:ext cx="3625568" cy="27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Myśliwi/leśnicy: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1.nie </a:t>
            </a:r>
            <a:r>
              <a:rPr lang="pl-PL" dirty="0"/>
              <a:t>powinni hodować świń</a:t>
            </a:r>
          </a:p>
          <a:p>
            <a:pPr marL="0" indent="0">
              <a:buNone/>
            </a:pPr>
            <a:r>
              <a:rPr lang="pl-PL" dirty="0"/>
              <a:t>2.powinni unikać wchodzenia do chlewni</a:t>
            </a:r>
          </a:p>
          <a:p>
            <a:pPr marL="0" indent="0">
              <a:buNone/>
            </a:pPr>
            <a:r>
              <a:rPr lang="pl-PL" dirty="0"/>
              <a:t>3.lek. wet. myśliwy powinien unikać wchodzenia do chlewni w czasie min. 48 godz. od polowania oraz przestrzegać zasad dezynfekcji pojazdu, zmiany obuwia i odzieży</a:t>
            </a:r>
          </a:p>
        </p:txBody>
      </p:sp>
    </p:spTree>
    <p:extLst>
      <p:ext uri="{BB962C8B-B14F-4D97-AF65-F5344CB8AC3E}">
        <p14:creationId xmlns:p14="http://schemas.microsoft.com/office/powerpoint/2010/main" val="26350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5157192"/>
            <a:ext cx="8229600" cy="1143000"/>
          </a:xfrm>
        </p:spPr>
        <p:txBody>
          <a:bodyPr/>
          <a:lstStyle/>
          <a:p>
            <a:r>
              <a:rPr lang="pl-PL" dirty="0" smtClean="0"/>
              <a:t>Dziękuję za uwagę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6004742" cy="4525963"/>
          </a:xfrm>
        </p:spPr>
      </p:pic>
    </p:spTree>
    <p:extLst>
      <p:ext uri="{BB962C8B-B14F-4D97-AF65-F5344CB8AC3E}">
        <p14:creationId xmlns:p14="http://schemas.microsoft.com/office/powerpoint/2010/main" val="15591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latin typeface="Arial"/>
              </a:rPr>
              <a:t>ASFV </a:t>
            </a:r>
            <a:r>
              <a:rPr lang="pl-PL" dirty="0" smtClean="0">
                <a:latin typeface="Arial"/>
              </a:rPr>
              <a:t>różne źródła zakażenia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z="1050" dirty="0">
              <a:solidFill>
                <a:srgbClr val="000000"/>
              </a:solidFill>
              <a:latin typeface="Times New Roman"/>
            </a:endParaRPr>
          </a:p>
          <a:p>
            <a:endParaRPr lang="pl-PL" sz="1050" dirty="0">
              <a:latin typeface="Times New Roman"/>
            </a:endParaRP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1.Przewożenie (przemyt) żywności przez osoby zza wschodniej granicy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2. Skarmianie świń resztkami (małe stada); </a:t>
            </a: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3. Środki </a:t>
            </a:r>
            <a:r>
              <a:rPr lang="pl-PL" dirty="0" smtClean="0">
                <a:latin typeface="Times New Roman"/>
              </a:rPr>
              <a:t>transportu (zwierzęta, pasze, </a:t>
            </a:r>
            <a:r>
              <a:rPr lang="pl-PL" dirty="0" err="1" smtClean="0">
                <a:latin typeface="Times New Roman"/>
              </a:rPr>
              <a:t>uppz</a:t>
            </a:r>
            <a:r>
              <a:rPr lang="pl-PL" dirty="0" smtClean="0">
                <a:latin typeface="Times New Roman"/>
              </a:rPr>
              <a:t>, inne); </a:t>
            </a:r>
            <a:endParaRPr lang="pl-PL" dirty="0">
              <a:latin typeface="Times New Roman"/>
            </a:endParaRPr>
          </a:p>
          <a:p>
            <a:pPr marL="0" indent="0">
              <a:buNone/>
            </a:pPr>
            <a:r>
              <a:rPr lang="pl-PL" dirty="0">
                <a:latin typeface="Times New Roman"/>
              </a:rPr>
              <a:t>4.Migrację zwierząt dzikich - zagrożenie głównie dotyczy woj. wschodnich (małe stada).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708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Okres </a:t>
            </a:r>
            <a:r>
              <a:rPr lang="pl-PL" dirty="0"/>
              <a:t>inkubacji choroby wynosi zwykle 3-15 dni w zależności od stopnia zjadliwości wirusa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Można </a:t>
            </a:r>
            <a:r>
              <a:rPr lang="pl-PL" dirty="0"/>
              <a:t>wyróżnić </a:t>
            </a:r>
            <a:r>
              <a:rPr lang="pl-PL" dirty="0" smtClean="0"/>
              <a:t>postać:</a:t>
            </a:r>
          </a:p>
          <a:p>
            <a:pPr lvl="2" indent="-342900">
              <a:buFont typeface="Wingdings" pitchFamily="2" charset="2"/>
              <a:buChar char="Ø"/>
            </a:pPr>
            <a:r>
              <a:rPr lang="pl-PL" sz="3200" dirty="0" err="1" smtClean="0"/>
              <a:t>nadostrą</a:t>
            </a:r>
            <a:r>
              <a:rPr lang="pl-PL" sz="3200" dirty="0" smtClean="0"/>
              <a:t> </a:t>
            </a:r>
            <a:r>
              <a:rPr lang="pl-PL" sz="3200" dirty="0"/>
              <a:t>- </a:t>
            </a:r>
            <a:r>
              <a:rPr lang="pl-PL" sz="2600" dirty="0"/>
              <a:t>dochodzi do nagłych padnięć zwierząt</a:t>
            </a:r>
            <a:endParaRPr lang="pl-PL" sz="2600" dirty="0" smtClean="0"/>
          </a:p>
          <a:p>
            <a:pPr lvl="2" indent="-342900">
              <a:buFont typeface="Wingdings" pitchFamily="2" charset="2"/>
              <a:buChar char="Ø"/>
            </a:pPr>
            <a:r>
              <a:rPr lang="pl-PL" sz="3200" dirty="0" smtClean="0"/>
              <a:t>ostrą </a:t>
            </a:r>
          </a:p>
          <a:p>
            <a:pPr lvl="2" indent="-342900">
              <a:buFont typeface="Wingdings" pitchFamily="2" charset="2"/>
              <a:buChar char="Ø"/>
            </a:pPr>
            <a:r>
              <a:rPr lang="pl-PL" sz="3200" dirty="0" smtClean="0"/>
              <a:t>podostrą </a:t>
            </a:r>
          </a:p>
          <a:p>
            <a:pPr lvl="2" indent="-342900">
              <a:buFont typeface="Wingdings" pitchFamily="2" charset="2"/>
              <a:buChar char="Ø"/>
            </a:pPr>
            <a:r>
              <a:rPr lang="pl-PL" sz="3200" dirty="0" smtClean="0"/>
              <a:t>przewlekłą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2991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7080</Words>
  <Application>Microsoft Office PowerPoint</Application>
  <PresentationFormat>Pokaz na ekranie (4:3)</PresentationFormat>
  <Paragraphs>621</Paragraphs>
  <Slides>77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78" baseType="lpstr">
      <vt:lpstr>Motyw pakietu Office</vt:lpstr>
      <vt:lpstr> </vt:lpstr>
      <vt:lpstr>Lek. wet. Anna Królczyk Starszy Inspektor Weterynaryjny ds. zdrowia i ochrony zwierząt  w Powiatowym Inspektoracie Weterynarii w Obornikach Oborniki, 10 maja 2017r. </vt:lpstr>
      <vt:lpstr> Afrykański pomór świń (ASF) </vt:lpstr>
      <vt:lpstr> </vt:lpstr>
      <vt:lpstr>ASFV naturalni gospodarze</vt:lpstr>
      <vt:lpstr> ASFV – właściwości biologiczne </vt:lpstr>
      <vt:lpstr>ASFV – szerzenie się </vt:lpstr>
      <vt:lpstr>ASFV różne źródła zakażenia</vt:lpstr>
      <vt:lpstr>Objawy</vt:lpstr>
      <vt:lpstr> Objawy kliniczne – postać ostra </vt:lpstr>
      <vt:lpstr>Objawy kliniczne - postać podostra</vt:lpstr>
      <vt:lpstr>Objawy kliniczne - postać przewlekła </vt:lpstr>
      <vt:lpstr> </vt:lpstr>
      <vt:lpstr> </vt:lpstr>
      <vt:lpstr>Objawy kliniczne</vt:lpstr>
      <vt:lpstr>Zmiany sekcyjne  </vt:lpstr>
      <vt:lpstr> Zmiany anatomopatologiczne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Rozpoznanie </vt:lpstr>
      <vt:lpstr> Fakty istotne w diagnostyce ASF: </vt:lpstr>
      <vt:lpstr> Diagnostyka różnicowa </vt:lpstr>
      <vt:lpstr>Zwalczanie </vt:lpstr>
      <vt:lpstr>Aktualna sytuacja epizootyczna na terenie kraju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Zasady funkcjonowania gospodarstw na obszarach objętych restrykcjami oraz w pozostałej części kraju</vt:lpstr>
      <vt:lpstr>Zasady funkcjonowania gospodarstw na obszarach objętych restrykcjami oraz w pozostałej części kraju</vt:lpstr>
      <vt:lpstr>Zasady funkcjonowania gospodarstw na obszarach objętych restrykcjami</vt:lpstr>
      <vt:lpstr>Zasady funkcjonowania gospodarstw na obszarach objętych restrykcjami</vt:lpstr>
      <vt:lpstr>Zasady funkcjonowania gospodarstw na obszarach objętych restrykcjami</vt:lpstr>
      <vt:lpstr>Zasady funkcjonowania gospodarstw na obszarach objętych restrykcjami</vt:lpstr>
      <vt:lpstr>Zasady funkcjonowania gospodarstw na obszarach objętych restrykcjami</vt:lpstr>
      <vt:lpstr>Zasady funkcjonowania gospodarstw na obszarach objętych restrykcjami</vt:lpstr>
      <vt:lpstr>Zasady funkcjonowania gospodarstw na obszarach objętych restrykcjami</vt:lpstr>
      <vt:lpstr>Zasady dezynfekcji w przypadku ASF</vt:lpstr>
      <vt:lpstr>Zasady funkcjonowania gospodarstw na obszarach objętych restrykcjami</vt:lpstr>
      <vt:lpstr>Zasady funkcjonowania gospodarstw na obszarach objętych restrykcjami  (obszar ochronny, obszar objęty ograniczeniami, obszar zagrożenia)</vt:lpstr>
      <vt:lpstr>Zasady funkcjonowania gospodarstw na obszarach objętych restrykcjami</vt:lpstr>
      <vt:lpstr>Zasady funkcjonowania gospodarstw na obszarach objętych restrykcjami</vt:lpstr>
      <vt:lpstr>Obszar obejmujący terytorium Polski znajdujący się poza obszarami objętymi restrykcjami</vt:lpstr>
      <vt:lpstr>Obszar obejmujący terytorium Polski znajdujący się poza obszarami objętymi restrykcjami</vt:lpstr>
      <vt:lpstr>Rodzaj pobieranych próbek</vt:lpstr>
      <vt:lpstr>Za ochronę stada przed ASFV odpowiada właściciel gospodarstwa  </vt:lpstr>
      <vt:lpstr>Prezentacja programu PowerPoint</vt:lpstr>
      <vt:lpstr> </vt:lpstr>
      <vt:lpstr>Perspektywy rozwiązania problemu  ASF 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 i Służb Leśnych</vt:lpstr>
      <vt:lpstr>Informacje dotyczące ASF dla myśliwych </vt:lpstr>
      <vt:lpstr>Informacje dotyczące ASF dla myśliwych </vt:lpstr>
      <vt:lpstr>Informacje dotyczące ASF dla myśliwych </vt:lpstr>
      <vt:lpstr>Myśliwi/leśnicy </vt:lpstr>
      <vt:lpstr>Myśliwi/leśnicy </vt:lpstr>
      <vt:lpstr>Myśliwi/leśnicy: </vt:lpstr>
      <vt:lpstr>Dziękuję za uwagę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Afrykański pomór świń (ASFV) – dane ogólne</dc:title>
  <dc:creator>L01</dc:creator>
  <cp:lastModifiedBy>L01</cp:lastModifiedBy>
  <cp:revision>101</cp:revision>
  <dcterms:created xsi:type="dcterms:W3CDTF">2015-06-19T11:58:25Z</dcterms:created>
  <dcterms:modified xsi:type="dcterms:W3CDTF">2017-05-10T07:35:39Z</dcterms:modified>
</cp:coreProperties>
</file>