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8" r:id="rId1"/>
    <p:sldMasterId id="2147483920" r:id="rId2"/>
    <p:sldMasterId id="2147483956" r:id="rId3"/>
  </p:sldMasterIdLst>
  <p:notesMasterIdLst>
    <p:notesMasterId r:id="rId51"/>
  </p:notesMasterIdLst>
  <p:handoutMasterIdLst>
    <p:handoutMasterId r:id="rId52"/>
  </p:handoutMasterIdLst>
  <p:sldIdLst>
    <p:sldId id="1321" r:id="rId4"/>
    <p:sldId id="1262" r:id="rId5"/>
    <p:sldId id="1151" r:id="rId6"/>
    <p:sldId id="1319" r:id="rId7"/>
    <p:sldId id="1352" r:id="rId8"/>
    <p:sldId id="1353" r:id="rId9"/>
    <p:sldId id="1169" r:id="rId10"/>
    <p:sldId id="1186" r:id="rId11"/>
    <p:sldId id="1323" r:id="rId12"/>
    <p:sldId id="1342" r:id="rId13"/>
    <p:sldId id="1341" r:id="rId14"/>
    <p:sldId id="1333" r:id="rId15"/>
    <p:sldId id="1188" r:id="rId16"/>
    <p:sldId id="1189" r:id="rId17"/>
    <p:sldId id="1190" r:id="rId18"/>
    <p:sldId id="1324" r:id="rId19"/>
    <p:sldId id="1325" r:id="rId20"/>
    <p:sldId id="1326" r:id="rId21"/>
    <p:sldId id="1354" r:id="rId22"/>
    <p:sldId id="1335" r:id="rId23"/>
    <p:sldId id="1191" r:id="rId24"/>
    <p:sldId id="1192" r:id="rId25"/>
    <p:sldId id="1328" r:id="rId26"/>
    <p:sldId id="1329" r:id="rId27"/>
    <p:sldId id="1330" r:id="rId28"/>
    <p:sldId id="1331" r:id="rId29"/>
    <p:sldId id="1194" r:id="rId30"/>
    <p:sldId id="1195" r:id="rId31"/>
    <p:sldId id="1196" r:id="rId32"/>
    <p:sldId id="1337" r:id="rId33"/>
    <p:sldId id="1344" r:id="rId34"/>
    <p:sldId id="1345" r:id="rId35"/>
    <p:sldId id="1346" r:id="rId36"/>
    <p:sldId id="1347" r:id="rId37"/>
    <p:sldId id="1348" r:id="rId38"/>
    <p:sldId id="1349" r:id="rId39"/>
    <p:sldId id="1350" r:id="rId40"/>
    <p:sldId id="1250" r:id="rId41"/>
    <p:sldId id="1315" r:id="rId42"/>
    <p:sldId id="1311" r:id="rId43"/>
    <p:sldId id="1312" r:id="rId44"/>
    <p:sldId id="1316" r:id="rId45"/>
    <p:sldId id="1313" r:id="rId46"/>
    <p:sldId id="1314" r:id="rId47"/>
    <p:sldId id="1308" r:id="rId48"/>
    <p:sldId id="1309" r:id="rId49"/>
    <p:sldId id="1351" r:id="rId5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FFFF99"/>
    <a:srgbClr val="EDED11"/>
    <a:srgbClr val="D9E7FF"/>
    <a:srgbClr val="CEF1FE"/>
    <a:srgbClr val="FF7C80"/>
    <a:srgbClr val="95A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8" autoAdjust="0"/>
    <p:restoredTop sz="86391" autoAdjust="0"/>
  </p:normalViewPr>
  <p:slideViewPr>
    <p:cSldViewPr snapToGrid="0">
      <p:cViewPr>
        <p:scale>
          <a:sx n="81" d="100"/>
          <a:sy n="81" d="100"/>
        </p:scale>
        <p:origin x="-1092" y="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109"/>
        <p:guide pos="212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533" cy="491389"/>
          </a:xfrm>
          <a:prstGeom prst="rect">
            <a:avLst/>
          </a:prstGeom>
        </p:spPr>
        <p:txBody>
          <a:bodyPr vert="horz" lIns="91150" tIns="45575" rIns="91150" bIns="45575" rtlCol="0"/>
          <a:lstStyle>
            <a:lvl1pPr algn="l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7627" y="0"/>
            <a:ext cx="2916532" cy="491389"/>
          </a:xfrm>
          <a:prstGeom prst="rect">
            <a:avLst/>
          </a:prstGeom>
        </p:spPr>
        <p:txBody>
          <a:bodyPr vert="horz" lIns="91150" tIns="45575" rIns="91150" bIns="45575" rtlCol="0"/>
          <a:lstStyle>
            <a:lvl1pPr algn="r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fld id="{F1D5E243-F202-46B8-B8B0-647C655F9628}" type="datetimeFigureOut">
              <a:rPr lang="pl-PL"/>
              <a:pPr>
                <a:defRPr/>
              </a:pPr>
              <a:t>2017-05-10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0107"/>
            <a:ext cx="2916533" cy="494600"/>
          </a:xfrm>
          <a:prstGeom prst="rect">
            <a:avLst/>
          </a:prstGeom>
        </p:spPr>
        <p:txBody>
          <a:bodyPr vert="horz" lIns="91150" tIns="45575" rIns="91150" bIns="45575" rtlCol="0" anchor="b"/>
          <a:lstStyle>
            <a:lvl1pPr algn="l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7627" y="9370107"/>
            <a:ext cx="2916532" cy="494600"/>
          </a:xfrm>
          <a:prstGeom prst="rect">
            <a:avLst/>
          </a:prstGeom>
        </p:spPr>
        <p:txBody>
          <a:bodyPr vert="horz" wrap="square" lIns="91150" tIns="45575" rIns="91150" bIns="455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fld id="{37802560-0520-4653-A577-2A8F56D6567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524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1150" tIns="45575" rIns="91150" bIns="45575" anchor="ctr"/>
          <a:lstStyle>
            <a:lvl1pPr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smtClean="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776450" y="-12728575"/>
            <a:ext cx="17954625" cy="13466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3416" y="4685857"/>
            <a:ext cx="5376104" cy="4428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1343209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106830" y="749930"/>
            <a:ext cx="2522103" cy="36982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150" tIns="45575" rIns="91150" bIns="45575" anchor="ctr"/>
          <a:lstStyle/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pl-PL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73416" y="4685857"/>
            <a:ext cx="5379311" cy="4428921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25085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6829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682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6829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2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3969355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5325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5325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5325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5325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5325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80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28159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1884922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011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68708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134604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36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37305060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469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4132448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06303" y="750286"/>
            <a:ext cx="2523158" cy="37006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190" tIns="45594" rIns="91190" bIns="4559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8000"/>
              </a:lnSpc>
              <a:spcBef>
                <a:spcPct val="0"/>
              </a:spcBef>
              <a:buFont typeface="Arial" charset="0"/>
              <a:buNone/>
            </a:pPr>
            <a:endParaRPr lang="pl-PL" altLang="pl-PL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73262" y="4685705"/>
            <a:ext cx="5378229" cy="4428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411285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773410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67536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67536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84006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4000038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altLang="pl-PL" smtClean="0"/>
              <a:t>dfgsdfh</a:t>
            </a:r>
          </a:p>
        </p:txBody>
      </p:sp>
    </p:spTree>
    <p:extLst>
      <p:ext uri="{BB962C8B-B14F-4D97-AF65-F5344CB8AC3E}">
        <p14:creationId xmlns:p14="http://schemas.microsoft.com/office/powerpoint/2010/main" val="28682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43E3F-FAC0-46D1-A407-BA5757A3BBD7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88B3B-320B-4F71-BDBA-BA9840193CAE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A1767-3886-48CD-B94F-05218B5C7DF2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D2954A-2A0A-4696-9445-2E5C044322FA}" type="slidenum">
              <a:rPr lang="en-GB" smtClean="0">
                <a:solidFill>
                  <a:srgbClr val="94C6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A7CB1-DF7B-4B20-A409-41B9C55D58D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4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D04A8-6218-4C76-87CD-AC94E729DB3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96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4247A-383D-4AD2-B984-05508004EB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2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4FB8E-A135-4F69-8646-A73BCB653D1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781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8A27-1CBA-4131-A6FC-A3C48652C7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748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EC123-CCB1-413B-B76E-F78DD04BC3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311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C8674-796E-4F1C-9B83-671D8D6E88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6616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39E28-8D1C-470B-8B89-0C5E49704D4C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DDA9D-AA43-4777-813A-E343A5F9E6B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70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BF50-57B1-4BFF-AAE3-76CFFC797D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70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0AE00-28BF-4DB6-908C-F5F1B39608A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16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D2954A-2A0A-4696-9445-2E5C044322FA}" type="slidenum">
              <a:rPr lang="en-GB" smtClean="0">
                <a:solidFill>
                  <a:srgbClr val="94C6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20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A7CB1-DF7B-4B20-A409-41B9C55D58D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913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D04A8-6218-4C76-87CD-AC94E729DB3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7986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4247A-383D-4AD2-B984-05508004EB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306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4FB8E-A135-4F69-8646-A73BCB653D1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425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8A27-1CBA-4131-A6FC-A3C48652C7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857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EC123-CCB1-413B-B76E-F78DD04BC3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9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A74B8-C74C-4A41-AD74-26F24869E25B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C8674-796E-4F1C-9B83-671D8D6E88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5757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DDA9D-AA43-4777-813A-E343A5F9E6B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449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BF50-57B1-4BFF-AAE3-76CFFC797D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38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0AE00-28BF-4DB6-908C-F5F1B39608A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6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3B40C-A69D-4DDD-B320-4C6E792C4476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C1CF-DC03-41C5-A2B3-68D11638F094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CC40-4364-41A8-88FB-700AFBAEE47D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B5E8-0CB7-4C59-9315-1887B74DC3FC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F9032-863C-4C87-BC8A-6A6E0794AAB2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77E0-E169-46F6-BA8A-FF6E4BEEDB1C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898989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fld id="{CF62B823-F5BB-4CCE-B4F5-15595C280C03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eaLnBrk="1" hangingPunct="1">
              <a:defRPr/>
            </a:pPr>
            <a:endParaRPr lang="en-GB">
              <a:latin typeface="Arial" charset="0"/>
              <a:cs typeface="Lucida Sans Unicode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eaLnBrk="1" hangingPunct="1">
              <a:defRPr/>
            </a:pPr>
            <a:endParaRPr lang="en-GB">
              <a:solidFill>
                <a:srgbClr val="94C600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eaLnBrk="1" hangingPunct="1">
              <a:defRPr/>
            </a:pPr>
            <a:fld id="{CEF863D6-6477-435D-9A68-AB433AF470D3}" type="slidenum">
              <a:rPr lang="en-GB" smtClean="0">
                <a:latin typeface="Arial" charset="0"/>
                <a:cs typeface="Lucida Sans Unicode" pitchFamily="34" charset="0"/>
              </a:rPr>
              <a:pPr eaLnBrk="1" hangingPunct="1">
                <a:defRPr/>
              </a:pPr>
              <a:t>‹#›</a:t>
            </a:fld>
            <a:endParaRPr lang="en-GB" dirty="0">
              <a:latin typeface="Arial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5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eaLnBrk="1" hangingPunct="1">
              <a:defRPr/>
            </a:pPr>
            <a:endParaRPr lang="en-GB">
              <a:latin typeface="Arial" charset="0"/>
              <a:cs typeface="Lucida Sans Unicode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eaLnBrk="1" hangingPunct="1">
              <a:defRPr/>
            </a:pPr>
            <a:endParaRPr lang="en-GB">
              <a:solidFill>
                <a:srgbClr val="94C600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eaLnBrk="1" hangingPunct="1">
              <a:defRPr/>
            </a:pPr>
            <a:fld id="{CEF863D6-6477-435D-9A68-AB433AF470D3}" type="slidenum">
              <a:rPr lang="en-GB" smtClean="0">
                <a:latin typeface="Arial" charset="0"/>
                <a:cs typeface="Lucida Sans Unicode" pitchFamily="34" charset="0"/>
              </a:rPr>
              <a:pPr eaLnBrk="1" hangingPunct="1">
                <a:defRPr/>
              </a:pPr>
              <a:t>‹#›</a:t>
            </a:fld>
            <a:endParaRPr lang="en-GB" dirty="0">
              <a:latin typeface="Arial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 txBox="1">
            <a:spLocks/>
          </p:cNvSpPr>
          <p:nvPr/>
        </p:nvSpPr>
        <p:spPr bwMode="auto">
          <a:xfrm>
            <a:off x="0" y="5143500"/>
            <a:ext cx="9144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+mn-lt"/>
              </a:rPr>
              <a:t>Powiatowy </a:t>
            </a:r>
            <a:r>
              <a:rPr lang="pl-PL" sz="3200" b="1" dirty="0">
                <a:solidFill>
                  <a:srgbClr val="000000"/>
                </a:solidFill>
                <a:latin typeface="+mn-lt"/>
              </a:rPr>
              <a:t>Inspektorat </a:t>
            </a:r>
            <a:endParaRPr lang="pl-PL" sz="3200" b="1" dirty="0" smtClean="0">
              <a:solidFill>
                <a:srgbClr val="000000"/>
              </a:solidFill>
              <a:latin typeface="+mn-lt"/>
            </a:endParaRPr>
          </a:p>
          <a:p>
            <a:pPr defTabSz="914400" eaLnBrk="1" hangingPunct="1"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+mn-lt"/>
              </a:rPr>
              <a:t>Weterynarii w Obornikach</a:t>
            </a:r>
          </a:p>
          <a:p>
            <a:pPr defTabSz="914400" eaLnBrk="1" hangingPunct="1"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000000"/>
                </a:solidFill>
                <a:latin typeface="+mn-lt"/>
              </a:rPr>
              <a:t>Oborniki , dnia 10 maja 2017 r.</a:t>
            </a:r>
            <a:endParaRPr lang="pl-PL" dirty="0">
              <a:solidFill>
                <a:srgbClr val="000000"/>
              </a:solidFill>
              <a:latin typeface="+mn-lt"/>
            </a:endParaRPr>
          </a:p>
          <a:p>
            <a:pPr algn="ctr" defTabSz="914400" eaLnBrk="1" hangingPunct="1">
              <a:buFont typeface="Arial" pitchFamily="34" charset="0"/>
              <a:buNone/>
              <a:defRPr/>
            </a:pPr>
            <a:endParaRPr lang="pl-PL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0" y="485775"/>
            <a:ext cx="9144000" cy="3172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>
                <a:srgbClr val="000000"/>
              </a:buClr>
              <a:buFont typeface="Arial" pitchFamily="34" charset="0"/>
              <a:buNone/>
              <a:tabLst>
                <a:tab pos="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Afrykański pomór świń</a:t>
            </a:r>
            <a:endParaRPr lang="pl-PL" alt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hangingPunct="1">
              <a:buClr>
                <a:srgbClr val="000000"/>
              </a:buClr>
              <a:buFont typeface="Arial" pitchFamily="34" charset="0"/>
              <a:buNone/>
              <a:tabLst>
                <a:tab pos="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Zasady przemieszczania zwierząt , </a:t>
            </a:r>
            <a:r>
              <a:rPr lang="pl-PL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</a:t>
            </a:r>
            <a:r>
              <a:rPr lang="pl-PL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bój</a:t>
            </a:r>
            <a:r>
              <a:rPr lang="pl-PL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oznakowanie oraz umieszczanie </a:t>
            </a:r>
            <a:br>
              <a:rPr lang="pl-PL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</a:t>
            </a:r>
            <a:r>
              <a:rPr lang="pl-PL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rynku </a:t>
            </a:r>
            <a:r>
              <a:rPr lang="pl-PL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mięsa i jego przetworów ze zwierząt ze stref </a:t>
            </a:r>
            <a:r>
              <a:rPr lang="pl-PL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objętych restrykcjami w związku z występowaniem ASF</a:t>
            </a:r>
            <a:endParaRPr lang="pl-PL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Picture 6" descr="C:\Documents and Settings\wet\Moje dokumenty\Obrazy\Logo GIW\logo ostateczne 4a S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5101125" y="3110797"/>
            <a:ext cx="36544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50800" dir="5400000" algn="t" rotWithShape="0">
              <a:prstClr val="black">
                <a:alpha val="5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6730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1031630"/>
          </a:xfrm>
        </p:spPr>
        <p:txBody>
          <a:bodyPr/>
          <a:lstStyle/>
          <a:p>
            <a:r>
              <a:rPr lang="pl-PL" sz="24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przemieszczanie świń z gospodarstw położonych na </a:t>
            </a:r>
            <a:r>
              <a:rPr lang="pl-PL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obszarze ochronnym</a:t>
            </a:r>
            <a:r>
              <a:rPr lang="pl-PL" sz="2400" u="sng" dirty="0">
                <a:solidFill>
                  <a:srgbClr val="FFC000"/>
                </a:solidFill>
                <a:latin typeface="Calibri" pitchFamily="34" charset="0"/>
                <a:ea typeface="+mn-ea"/>
                <a:cs typeface="+mn-cs"/>
              </a:rPr>
              <a:t>: </a:t>
            </a:r>
            <a:r>
              <a:rPr lang="pl-PL" sz="24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poza terytorium </a:t>
            </a:r>
            <a:r>
              <a:rPr lang="pl-PL" sz="24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Polski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0185"/>
            <a:ext cx="8229600" cy="4355978"/>
          </a:xfrm>
        </p:spPr>
        <p:txBody>
          <a:bodyPr/>
          <a:lstStyle/>
          <a:p>
            <a:pPr marL="0" lvl="0" indent="0" algn="just" defTabSz="449263">
              <a:spcBef>
                <a:spcPct val="0"/>
              </a:spcBef>
              <a:buNone/>
              <a:defRPr/>
            </a:pPr>
            <a:endParaRPr lang="pl-PL" sz="20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just" defTabSz="449263">
              <a:spcBef>
                <a:spcPct val="0"/>
              </a:spcBef>
              <a:buNone/>
              <a:defRPr/>
            </a:pP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</a:rPr>
              <a:t>3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</a:rPr>
              <a:t>. W okresie 15 dni przed dniem przemieszczenia  od świń zostały pobrane próbki  poddane badaniu laboratoryjnemu i uzyskano ujemny wynik tego badania oraz nie wcześniej niż 24 godziny przed przemieszczeniem zostały poddane badaniu klinicznemu w kierunku występowania objawów ASF </a:t>
            </a: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</a:rPr>
              <a:t>lub</a:t>
            </a:r>
          </a:p>
          <a:p>
            <a:pPr marL="0" lvl="0" indent="0" algn="just" defTabSz="449263">
              <a:spcBef>
                <a:spcPct val="0"/>
              </a:spcBef>
              <a:buNone/>
              <a:defRPr/>
            </a:pPr>
            <a:endParaRPr lang="pl-PL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just" defTabSz="449263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</a:rPr>
              <a:t>4. pochodzą z gospodarstw, które co najmniej 2 razy w roku bezpośrednio poprzedzającym przemieszczenie świń były poddane kontroli, w odstępie co najmniej 4 miesięcy, przeprowadzonej przez urzędowego lekarza weterynarii, obejmującej: 	 badanie kliniczne i pobieranie próbek od świń w wieku powyżej 60 </a:t>
            </a:r>
            <a:r>
              <a:rPr lang="pl-PL" sz="2000" dirty="0" err="1">
                <a:solidFill>
                  <a:prstClr val="black"/>
                </a:solidFill>
                <a:latin typeface="Calibri" pitchFamily="34" charset="0"/>
              </a:rPr>
              <a:t>d.ż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</a:rPr>
              <a:t>., weryfikację spełniania wymogów </a:t>
            </a:r>
            <a:r>
              <a:rPr lang="pl-PL" sz="2000" dirty="0" err="1">
                <a:solidFill>
                  <a:prstClr val="black"/>
                </a:solidFill>
                <a:latin typeface="Calibri" pitchFamily="34" charset="0"/>
              </a:rPr>
              <a:t>bioasekuracji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</a:rPr>
              <a:t>,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630507" y="299629"/>
            <a:ext cx="3882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pl-PL" altLang="pl-PL" sz="3200" dirty="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7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</a:rPr>
              <a:t>Scenariusz 1 – świnie przemieszczane z obszaru ochronnego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125538"/>
            <a:ext cx="4291389" cy="338358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Mięso wieprzowe, surowe wyroby mięsne, mięso mielone, MOM </a:t>
            </a:r>
            <a:br>
              <a:rPr lang="pl-PL" sz="2000" dirty="0" smtClean="0">
                <a:solidFill>
                  <a:schemeClr val="tx1"/>
                </a:solidFill>
                <a:latin typeface="+mj-lt"/>
              </a:rPr>
            </a:b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i produkty mięsne są znakowane znakiem jakości zdrowotnej (na tuszach, półtuszach, ćwierćtuszach) lub weterynaryjnym znakiem identyfikacyjnym (na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etykietach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),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kształcie:</a:t>
            </a:r>
            <a:endParaRPr lang="pl-PL" sz="2000" dirty="0" smtClean="0">
              <a:solidFill>
                <a:schemeClr val="tx1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sz="1800" b="1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104" name="Grupa 4103"/>
          <p:cNvGrpSpPr/>
          <p:nvPr/>
        </p:nvGrpSpPr>
        <p:grpSpPr>
          <a:xfrm>
            <a:off x="4788024" y="1403484"/>
            <a:ext cx="3871926" cy="2385556"/>
            <a:chOff x="4477727" y="2528443"/>
            <a:chExt cx="3871926" cy="2385556"/>
          </a:xfrm>
        </p:grpSpPr>
        <p:cxnSp>
          <p:nvCxnSpPr>
            <p:cNvPr id="9" name="Łącznik prostoliniowy 8"/>
            <p:cNvCxnSpPr/>
            <p:nvPr/>
          </p:nvCxnSpPr>
          <p:spPr>
            <a:xfrm flipV="1">
              <a:off x="7900985" y="2681751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>
              <a:off x="6940851" y="2705566"/>
              <a:ext cx="95039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oliniowy 13"/>
            <p:cNvCxnSpPr/>
            <p:nvPr/>
          </p:nvCxnSpPr>
          <p:spPr>
            <a:xfrm flipV="1">
              <a:off x="4477727" y="2690140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03" name="Grupa 4102"/>
            <p:cNvGrpSpPr/>
            <p:nvPr/>
          </p:nvGrpSpPr>
          <p:grpSpPr>
            <a:xfrm>
              <a:off x="4478290" y="2528443"/>
              <a:ext cx="3871363" cy="2385556"/>
              <a:chOff x="4478290" y="2528443"/>
              <a:chExt cx="3871363" cy="2385556"/>
            </a:xfrm>
          </p:grpSpPr>
          <p:grpSp>
            <p:nvGrpSpPr>
              <p:cNvPr id="4102" name="Grupa 4101"/>
              <p:cNvGrpSpPr/>
              <p:nvPr/>
            </p:nvGrpSpPr>
            <p:grpSpPr>
              <a:xfrm>
                <a:off x="4478290" y="2710328"/>
                <a:ext cx="3398665" cy="2203671"/>
                <a:chOff x="4478290" y="2710328"/>
                <a:chExt cx="3398665" cy="2203671"/>
              </a:xfrm>
            </p:grpSpPr>
            <p:sp>
              <p:nvSpPr>
                <p:cNvPr id="4" name="Elipsa 3"/>
                <p:cNvSpPr/>
                <p:nvPr/>
              </p:nvSpPr>
              <p:spPr>
                <a:xfrm>
                  <a:off x="4492579" y="2897775"/>
                  <a:ext cx="3384376" cy="2016224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hangingPunct="1"/>
                  <a:r>
                    <a:rPr lang="pl-PL" sz="3600" b="1" dirty="0" smtClean="0">
                      <a:solidFill>
                        <a:prstClr val="black"/>
                      </a:solidFill>
                    </a:rPr>
                    <a:t>PL</a:t>
                  </a:r>
                </a:p>
                <a:p>
                  <a:pPr algn="ctr" eaLnBrk="1" hangingPunct="1"/>
                  <a:r>
                    <a:rPr lang="pl-PL" sz="3600" b="1" dirty="0" smtClean="0">
                      <a:solidFill>
                        <a:prstClr val="black"/>
                      </a:solidFill>
                    </a:rPr>
                    <a:t>12345678</a:t>
                  </a:r>
                </a:p>
                <a:p>
                  <a:pPr algn="ctr" eaLnBrk="1" hangingPunct="1"/>
                  <a:r>
                    <a:rPr lang="pl-PL" sz="3600" b="1" dirty="0" smtClean="0">
                      <a:solidFill>
                        <a:prstClr val="black"/>
                      </a:solidFill>
                    </a:rPr>
                    <a:t>WE</a:t>
                  </a:r>
                  <a:endParaRPr lang="en-GB" sz="3600" b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5" name="Łącznik prosty ze strzałką 14"/>
                <p:cNvCxnSpPr/>
                <p:nvPr/>
              </p:nvCxnSpPr>
              <p:spPr>
                <a:xfrm flipH="1" flipV="1">
                  <a:off x="4478290" y="2710328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pole tekstowe 16"/>
              <p:cNvSpPr txBox="1"/>
              <p:nvPr/>
            </p:nvSpPr>
            <p:spPr>
              <a:xfrm>
                <a:off x="5491543" y="252844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/>
                <a:r>
                  <a:rPr lang="pl-PL" dirty="0">
                    <a:solidFill>
                      <a:prstClr val="black"/>
                    </a:solidFill>
                    <a:latin typeface="Century Gothic"/>
                    <a:cs typeface="Lucida Sans Unicode" pitchFamily="34" charset="0"/>
                  </a:rPr>
                  <a:t>m</a:t>
                </a:r>
                <a:r>
                  <a:rPr lang="pl-PL" dirty="0" smtClean="0">
                    <a:solidFill>
                      <a:prstClr val="black"/>
                    </a:solidFill>
                    <a:latin typeface="Century Gothic"/>
                    <a:cs typeface="Lucida Sans Unicode" pitchFamily="34" charset="0"/>
                  </a:rPr>
                  <a:t>in. 6,5 cm</a:t>
                </a:r>
                <a:endParaRPr lang="en-GB" dirty="0">
                  <a:solidFill>
                    <a:prstClr val="black"/>
                  </a:solidFill>
                  <a:latin typeface="Century Gothic"/>
                  <a:cs typeface="Lucida Sans Unicode" pitchFamily="34" charset="0"/>
                </a:endParaRPr>
              </a:p>
            </p:txBody>
          </p:sp>
          <p:cxnSp>
            <p:nvCxnSpPr>
              <p:cNvPr id="24" name="Łącznik prostoliniowy 23"/>
              <p:cNvCxnSpPr/>
              <p:nvPr/>
            </p:nvCxnSpPr>
            <p:spPr>
              <a:xfrm>
                <a:off x="6180193" y="2873960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oliniowy 26"/>
              <p:cNvCxnSpPr/>
              <p:nvPr/>
            </p:nvCxnSpPr>
            <p:spPr>
              <a:xfrm>
                <a:off x="6164083" y="4913999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ze strzałką 25"/>
              <p:cNvCxnSpPr/>
              <p:nvPr/>
            </p:nvCxnSpPr>
            <p:spPr>
              <a:xfrm>
                <a:off x="8148877" y="4553959"/>
                <a:ext cx="0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ze strzałką 29"/>
              <p:cNvCxnSpPr/>
              <p:nvPr/>
            </p:nvCxnSpPr>
            <p:spPr>
              <a:xfrm flipV="1">
                <a:off x="8148877" y="2873961"/>
                <a:ext cx="1" cy="2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pole tekstowe 34"/>
              <p:cNvSpPr txBox="1"/>
              <p:nvPr/>
            </p:nvSpPr>
            <p:spPr>
              <a:xfrm rot="5400000">
                <a:off x="7431453" y="364921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/>
                <a:r>
                  <a:rPr lang="pl-PL" dirty="0">
                    <a:solidFill>
                      <a:prstClr val="black"/>
                    </a:solidFill>
                    <a:latin typeface="Century Gothic"/>
                    <a:cs typeface="Lucida Sans Unicode" pitchFamily="34" charset="0"/>
                  </a:rPr>
                  <a:t>m</a:t>
                </a:r>
                <a:r>
                  <a:rPr lang="pl-PL" dirty="0" smtClean="0">
                    <a:solidFill>
                      <a:prstClr val="black"/>
                    </a:solidFill>
                    <a:latin typeface="Century Gothic"/>
                    <a:cs typeface="Lucida Sans Unicode" pitchFamily="34" charset="0"/>
                  </a:rPr>
                  <a:t>in. 4,5 cm</a:t>
                </a:r>
                <a:endParaRPr lang="en-GB" dirty="0">
                  <a:solidFill>
                    <a:prstClr val="black"/>
                  </a:solidFill>
                  <a:latin typeface="Century Gothic"/>
                  <a:cs typeface="Lucida Sans Unicode" pitchFamily="34" charset="0"/>
                </a:endParaRPr>
              </a:p>
            </p:txBody>
          </p:sp>
        </p:grpSp>
      </p:grpSp>
      <p:sp>
        <p:nvSpPr>
          <p:cNvPr id="96" name="Rectangle 3"/>
          <p:cNvSpPr txBox="1">
            <a:spLocks/>
          </p:cNvSpPr>
          <p:nvPr/>
        </p:nvSpPr>
        <p:spPr>
          <a:xfrm>
            <a:off x="419168" y="4021759"/>
            <a:ext cx="804000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Produkt taki może być dystrybuowany bez ograniczeń.</a:t>
            </a:r>
          </a:p>
          <a:p>
            <a:pPr marL="0" indent="0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endParaRPr lang="pl-PL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5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9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362036" y="1124744"/>
            <a:ext cx="5288487" cy="277530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</a:t>
            </a:r>
            <a:r>
              <a:rPr lang="pl-PL" altLang="pl-PL" sz="2400" dirty="0" smtClean="0"/>
              <a:t>POZYSKANE Z DZIKÓW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sz="1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</a:t>
            </a:r>
            <a:r>
              <a:rPr lang="pl-PL" sz="1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ochronny</a:t>
            </a: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dirty="0"/>
              <a:t>Dopuszcza się wysyłanie świeżego mięsa pozyskanego z dzików odstrzelonych na </a:t>
            </a:r>
            <a:r>
              <a:rPr lang="pl-PL" sz="1800" b="1" dirty="0">
                <a:solidFill>
                  <a:srgbClr val="FFC000"/>
                </a:solidFill>
              </a:rPr>
              <a:t>obszarze ochronnym </a:t>
            </a:r>
            <a:r>
              <a:rPr lang="pl-PL" sz="1800" dirty="0"/>
              <a:t>oraz mięsa mielonego, surowych wyrobów mięsnych i produktów mięsnych składających się z mięsa takich dzików lub zawierających w swoim składzie takie mięso poza ten obszar do miejsca położonego na terytorium Rzeczypospolitej Polskiej po uzyskaniu ujemnego wyniku badania laboratoryjnego w kierunku afrykańskiego pomoru świń.</a:t>
            </a:r>
            <a:r>
              <a:rPr lang="pl-PL" altLang="pl-PL" sz="1800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altLang="pl-PL" sz="1800" dirty="0">
                <a:solidFill>
                  <a:srgbClr val="0070C0"/>
                </a:solidFill>
                <a:latin typeface="Calibri" pitchFamily="34" charset="0"/>
              </a:rPr>
            </a:b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2104939"/>
            <a:ext cx="4871045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sz="1600" dirty="0" smtClean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6" name="Grupa 25"/>
          <p:cNvGrpSpPr/>
          <p:nvPr/>
        </p:nvGrpSpPr>
        <p:grpSpPr>
          <a:xfrm>
            <a:off x="5763995" y="1124744"/>
            <a:ext cx="2825426" cy="2448272"/>
            <a:chOff x="5193438" y="3298651"/>
            <a:chExt cx="3249175" cy="2875945"/>
          </a:xfrm>
        </p:grpSpPr>
        <p:sp>
          <p:nvSpPr>
            <p:cNvPr id="16" name="pole tekstowe 15"/>
            <p:cNvSpPr txBox="1"/>
            <p:nvPr/>
          </p:nvSpPr>
          <p:spPr>
            <a:xfrm rot="5400000">
              <a:off x="7881704" y="4702235"/>
              <a:ext cx="697095" cy="424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chemeClr val="tx1"/>
                  </a:solidFill>
                  <a:latin typeface="+mj-lt"/>
                </a:rPr>
                <a:t>???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5193438" y="3298651"/>
              <a:ext cx="3036814" cy="2875945"/>
              <a:chOff x="5193438" y="3298651"/>
              <a:chExt cx="3036814" cy="2875945"/>
            </a:xfrm>
          </p:grpSpPr>
          <p:cxnSp>
            <p:nvCxnSpPr>
              <p:cNvPr id="7" name="Łącznik prosty ze strzałką 6"/>
              <p:cNvCxnSpPr/>
              <p:nvPr/>
            </p:nvCxnSpPr>
            <p:spPr>
              <a:xfrm>
                <a:off x="6804248" y="3483317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a 9"/>
              <p:cNvGrpSpPr/>
              <p:nvPr/>
            </p:nvGrpSpPr>
            <p:grpSpPr>
              <a:xfrm>
                <a:off x="5204298" y="3494350"/>
                <a:ext cx="2519999" cy="2680246"/>
                <a:chOff x="5122924" y="2233753"/>
                <a:chExt cx="2519999" cy="2680246"/>
              </a:xfrm>
            </p:grpSpPr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5122924" y="2233753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a 18"/>
                <p:cNvSpPr/>
                <p:nvPr/>
              </p:nvSpPr>
              <p:spPr>
                <a:xfrm>
                  <a:off x="5122924" y="2393999"/>
                  <a:ext cx="2519999" cy="252000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IW</a:t>
                  </a:r>
                  <a:endParaRPr lang="en-GB" sz="2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1" name="pole tekstowe 10"/>
              <p:cNvSpPr txBox="1"/>
              <p:nvPr/>
            </p:nvSpPr>
            <p:spPr>
              <a:xfrm>
                <a:off x="6179604" y="3298651"/>
                <a:ext cx="682433" cy="43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???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Łącznik prostoliniowy 11"/>
              <p:cNvCxnSpPr/>
              <p:nvPr/>
            </p:nvCxnSpPr>
            <p:spPr>
              <a:xfrm>
                <a:off x="6243811" y="3645024"/>
                <a:ext cx="198479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Łącznik prostoliniowy 12"/>
              <p:cNvCxnSpPr/>
              <p:nvPr/>
            </p:nvCxnSpPr>
            <p:spPr>
              <a:xfrm>
                <a:off x="6245457" y="6174596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y ze strzałką 13"/>
              <p:cNvCxnSpPr>
                <a:stCxn id="16" idx="3"/>
              </p:cNvCxnSpPr>
              <p:nvPr/>
            </p:nvCxnSpPr>
            <p:spPr>
              <a:xfrm>
                <a:off x="8230251" y="5263144"/>
                <a:ext cx="0" cy="911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>
                <a:stCxn id="16" idx="1"/>
              </p:cNvCxnSpPr>
              <p:nvPr/>
            </p:nvCxnSpPr>
            <p:spPr>
              <a:xfrm flipV="1">
                <a:off x="8230251" y="3653904"/>
                <a:ext cx="1" cy="9121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Łącznik prostoliniowy 19"/>
              <p:cNvCxnSpPr/>
              <p:nvPr/>
            </p:nvCxnSpPr>
            <p:spPr>
              <a:xfrm flipV="1">
                <a:off x="5193438" y="3501008"/>
                <a:ext cx="0" cy="14401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Łącznik prostoliniowy 22"/>
            <p:cNvCxnSpPr/>
            <p:nvPr/>
          </p:nvCxnSpPr>
          <p:spPr>
            <a:xfrm flipV="1">
              <a:off x="7750214" y="3476594"/>
              <a:ext cx="0" cy="14855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 txBox="1">
            <a:spLocks/>
          </p:cNvSpPr>
          <p:nvPr/>
        </p:nvSpPr>
        <p:spPr>
          <a:xfrm>
            <a:off x="902394" y="3833131"/>
            <a:ext cx="4871045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UWAGA!!!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Dystrybucja ograniczona wyłącznie na terenie Polski. 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67544" y="4341799"/>
            <a:ext cx="7776628" cy="2516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38555" y="4712677"/>
            <a:ext cx="7664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pl-PL" dirty="0">
                <a:solidFill>
                  <a:schemeClr val="tx1"/>
                </a:solidFill>
              </a:rPr>
              <a:t>W taki sposób jest  znakowane świeże mięso otrzymane z dzików odstrzelonych na obszarze ochronnym oraz mięso mielone, surowe wyroby</a:t>
            </a:r>
          </a:p>
          <a:p>
            <a:pPr marL="68580" indent="0">
              <a:buNone/>
            </a:pPr>
            <a:r>
              <a:rPr lang="pl-PL" dirty="0">
                <a:solidFill>
                  <a:schemeClr val="tx1"/>
                </a:solidFill>
              </a:rPr>
              <a:t>mięsne i produkty mięsne składające się z mięsa takich dzików lub zawierających w swoim składzie takie mięso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24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4755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498598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gospodarstw położonych na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objętym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ograniczeniami</a:t>
            </a:r>
            <a:r>
              <a:rPr lang="pl-PL" sz="2000" u="sng" dirty="0">
                <a:solidFill>
                  <a:srgbClr val="FF0000"/>
                </a:solidFill>
              </a:rPr>
              <a:t> </a:t>
            </a:r>
            <a:r>
              <a:rPr lang="pl-PL" sz="2000" u="sng" dirty="0" smtClean="0">
                <a:solidFill>
                  <a:srgbClr val="FF0000"/>
                </a:solidFill>
              </a:rPr>
              <a:t> </a:t>
            </a:r>
            <a:r>
              <a:rPr lang="pl-PL" sz="2000" u="sng" dirty="0" smtClean="0"/>
              <a:t>lub</a:t>
            </a:r>
            <a:r>
              <a:rPr lang="pl-PL" sz="2000" u="sng" dirty="0" smtClean="0">
                <a:solidFill>
                  <a:srgbClr val="FF0000"/>
                </a:solidFill>
              </a:rPr>
              <a:t> </a:t>
            </a:r>
            <a:r>
              <a:rPr lang="pl-PL" sz="2000" b="1" u="sng" dirty="0" smtClean="0">
                <a:solidFill>
                  <a:srgbClr val="002060"/>
                </a:solidFill>
              </a:rPr>
              <a:t>obszarze zagrożenia</a:t>
            </a:r>
            <a:endParaRPr lang="pl-PL" sz="2000" b="1" u="sng" dirty="0">
              <a:solidFill>
                <a:srgbClr val="002060"/>
              </a:solidFill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l-PL" sz="18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2400" b="1" dirty="0">
                <a:solidFill>
                  <a:prstClr val="black"/>
                </a:solidFill>
              </a:rPr>
              <a:t>w</a:t>
            </a:r>
            <a:r>
              <a:rPr lang="pl-PL" sz="2400" b="1" dirty="0" smtClean="0">
                <a:solidFill>
                  <a:prstClr val="black"/>
                </a:solidFill>
              </a:rPr>
              <a:t> </a:t>
            </a:r>
            <a:r>
              <a:rPr lang="pl-PL" sz="2400" b="1" dirty="0">
                <a:solidFill>
                  <a:prstClr val="black"/>
                </a:solidFill>
              </a:rPr>
              <a:t>granicach obszaru </a:t>
            </a:r>
            <a:r>
              <a:rPr lang="pl-PL" sz="2000" dirty="0">
                <a:solidFill>
                  <a:prstClr val="black"/>
                </a:solidFill>
              </a:rPr>
              <a:t>do innych gospodarstw lub rzeźni → po spełnieniu odpowiednich </a:t>
            </a:r>
            <a:r>
              <a:rPr lang="pl-PL" sz="2000" dirty="0" smtClean="0">
                <a:solidFill>
                  <a:prstClr val="black"/>
                </a:solidFill>
              </a:rPr>
              <a:t>wymagań i uzyskaniu zgody PLW:</a:t>
            </a:r>
            <a:endParaRPr lang="pl-PL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  świnie są przemieszczane </a:t>
            </a:r>
            <a:r>
              <a:rPr lang="pl-PL" sz="1800" u="sng" dirty="0">
                <a:solidFill>
                  <a:prstClr val="black"/>
                </a:solidFill>
              </a:rPr>
              <a:t>bezpośrednio</a:t>
            </a:r>
            <a:r>
              <a:rPr lang="pl-PL" sz="1800" dirty="0">
                <a:solidFill>
                  <a:prstClr val="black"/>
                </a:solidFill>
              </a:rPr>
              <a:t> do innego gospodarstwa lub rzeźni;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w przypadku przemieszczenia do rzeźni istnieje możliwość ich uprzedniego 	zgromadzenia w położonych również w tym obszarze: miejscu przeznaczonym do 	prowadzenia działalności w zakresie skupu lub w miejscu przeznaczonym na targ (o ile w 	tym czasie nie przebywają tam inne zwierzęta niż świnie);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w każdym z ww. przypadków uzyskano </a:t>
            </a:r>
            <a:r>
              <a:rPr lang="pl-PL" sz="1800" u="sng" dirty="0">
                <a:solidFill>
                  <a:prstClr val="black"/>
                </a:solidFill>
              </a:rPr>
              <a:t>pozwolenie PLW, </a:t>
            </a:r>
            <a:r>
              <a:rPr lang="pl-PL" sz="1800" dirty="0">
                <a:solidFill>
                  <a:prstClr val="black"/>
                </a:solidFill>
              </a:rPr>
              <a:t>właściwego ze względu na 	miejsce pochodzenia świń, na takie przemieszczenie;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świnie muszą zostać </a:t>
            </a:r>
            <a:r>
              <a:rPr lang="pl-PL" sz="1800" u="sng" dirty="0">
                <a:solidFill>
                  <a:prstClr val="black"/>
                </a:solidFill>
              </a:rPr>
              <a:t>zbadane przez urzędowego lekarza weterynarii </a:t>
            </a:r>
            <a:r>
              <a:rPr lang="pl-PL" sz="1800" dirty="0">
                <a:solidFill>
                  <a:prstClr val="black"/>
                </a:solidFill>
              </a:rPr>
              <a:t>nie wcześniej niż 	na </a:t>
            </a:r>
            <a:r>
              <a:rPr lang="pl-PL" sz="1800" u="sng" dirty="0">
                <a:solidFill>
                  <a:prstClr val="black"/>
                </a:solidFill>
              </a:rPr>
              <a:t>24 godziny przed przemieszczeniem</a:t>
            </a:r>
            <a:r>
              <a:rPr lang="pl-PL" sz="1800" dirty="0">
                <a:solidFill>
                  <a:prstClr val="black"/>
                </a:solidFill>
              </a:rPr>
              <a:t>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świnie muszą zostać zaopatrzone w </a:t>
            </a:r>
            <a:r>
              <a:rPr lang="pl-PL" sz="1800" u="sng" dirty="0">
                <a:solidFill>
                  <a:prstClr val="black"/>
                </a:solidFill>
              </a:rPr>
              <a:t>świadectwo zdrowia </a:t>
            </a:r>
            <a:r>
              <a:rPr lang="pl-PL" sz="1800" dirty="0">
                <a:solidFill>
                  <a:prstClr val="black"/>
                </a:solidFill>
              </a:rPr>
              <a:t>wystawione przez 	urzędowego lekarza weterynarii.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6803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50813" y="1120775"/>
            <a:ext cx="8993187" cy="560768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gospodarstw położonych na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objętym ograniczeniami</a:t>
            </a:r>
            <a:r>
              <a:rPr lang="pl-PL" sz="2000" u="sng" dirty="0" smtClean="0">
                <a:solidFill>
                  <a:srgbClr val="FF0000"/>
                </a:solidFill>
              </a:rPr>
              <a:t>: </a:t>
            </a:r>
            <a:r>
              <a:rPr lang="pl-PL" sz="2000" dirty="0" smtClean="0"/>
              <a:t>- zakaz przemieszczania świń z obszaru objętego ograniczeniami poza ten obszar, ale:</a:t>
            </a:r>
            <a:endParaRPr lang="pl-PL" sz="2000" dirty="0"/>
          </a:p>
          <a:p>
            <a:pPr algn="just">
              <a:buNone/>
              <a:defRPr/>
            </a:pPr>
            <a:r>
              <a:rPr lang="pl-PL" sz="2000" dirty="0"/>
              <a:t>d</a:t>
            </a:r>
            <a:r>
              <a:rPr lang="pl-PL" sz="2000" dirty="0" smtClean="0"/>
              <a:t>opuszcza się przemieszczanie świń poza ten obszar do miejsca położonego na</a:t>
            </a:r>
            <a:r>
              <a:rPr lang="pl-PL" sz="2000" dirty="0" smtClean="0">
                <a:solidFill>
                  <a:prstClr val="black"/>
                </a:solidFill>
              </a:rPr>
              <a:t> </a:t>
            </a:r>
            <a:r>
              <a:rPr lang="pl-PL" sz="2000" dirty="0">
                <a:solidFill>
                  <a:prstClr val="black"/>
                </a:solidFill>
              </a:rPr>
              <a:t>terytorium </a:t>
            </a:r>
            <a:r>
              <a:rPr lang="pl-PL" sz="2000" dirty="0" smtClean="0">
                <a:solidFill>
                  <a:prstClr val="black"/>
                </a:solidFill>
              </a:rPr>
              <a:t>Polski lub do miejsca położonego na terytorium innego państwa członkowskiego UE, które znajduje się na obszarze wymienionym w cz. II lub III załącznika do decyzji wykonawczej Komisji 2017/709/UE</a:t>
            </a:r>
            <a:r>
              <a:rPr lang="pl-PL" sz="1800" dirty="0" smtClean="0">
                <a:solidFill>
                  <a:prstClr val="black"/>
                </a:solidFill>
              </a:rPr>
              <a:t>→ </a:t>
            </a:r>
            <a:r>
              <a:rPr lang="pl-PL" sz="2000" dirty="0">
                <a:solidFill>
                  <a:prstClr val="black"/>
                </a:solidFill>
              </a:rPr>
              <a:t>po spełnieniu odpowiednich wymagań:</a:t>
            </a:r>
            <a:endParaRPr lang="pl-PL" sz="18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pl-PL" sz="1800" dirty="0">
                <a:solidFill>
                  <a:prstClr val="black"/>
                </a:solidFill>
              </a:rPr>
              <a:t>	</a:t>
            </a:r>
            <a:r>
              <a:rPr lang="pl-PL" sz="1800" dirty="0" smtClean="0">
                <a:solidFill>
                  <a:prstClr val="black"/>
                </a:solidFill>
              </a:rPr>
              <a:t>świnie </a:t>
            </a:r>
            <a:r>
              <a:rPr lang="pl-PL" sz="1800" dirty="0">
                <a:solidFill>
                  <a:prstClr val="black"/>
                </a:solidFill>
              </a:rPr>
              <a:t>przebywały w gospodarstwie co najmniej przez 30 dni bezpośrednio 	poprzedzających ich przemieszczenie lub od dnia urodzenia oraz w okresie co najmniej 	</a:t>
            </a:r>
            <a:r>
              <a:rPr lang="pl-PL" sz="1800" dirty="0" smtClean="0">
                <a:solidFill>
                  <a:prstClr val="black"/>
                </a:solidFill>
              </a:rPr>
              <a:t>30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</a:t>
            </a:r>
            <a:r>
              <a:rPr lang="pl-PL" sz="1800" dirty="0">
                <a:solidFill>
                  <a:prstClr val="black"/>
                </a:solidFill>
              </a:rPr>
              <a:t>dni bezpośrednio poprzedzających przemieszczenie żadna świnia nie </a:t>
            </a:r>
            <a:r>
              <a:rPr lang="pl-PL" sz="1800" dirty="0" smtClean="0">
                <a:solidFill>
                  <a:prstClr val="black"/>
                </a:solidFill>
              </a:rPr>
              <a:t>została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wprowadzona </a:t>
            </a:r>
            <a:r>
              <a:rPr lang="pl-PL" sz="1800" dirty="0">
                <a:solidFill>
                  <a:prstClr val="black"/>
                </a:solidFill>
              </a:rPr>
              <a:t>do tego gospodarstwa z obszarów objętych ograniczeniami lub </a:t>
            </a:r>
            <a:r>
              <a:rPr lang="pl-PL" sz="1800" dirty="0" smtClean="0">
                <a:solidFill>
                  <a:prstClr val="black"/>
                </a:solidFill>
              </a:rPr>
              <a:t>zagrożenia</a:t>
            </a:r>
            <a:r>
              <a:rPr lang="pl-PL" sz="1800" dirty="0">
                <a:solidFill>
                  <a:prstClr val="black"/>
                </a:solidFill>
              </a:rPr>
              <a:t>;</a:t>
            </a:r>
          </a:p>
          <a:p>
            <a:pPr algn="just">
              <a:defRPr/>
            </a:pPr>
            <a:r>
              <a:rPr lang="pl-PL" sz="1800" dirty="0">
                <a:solidFill>
                  <a:prstClr val="black"/>
                </a:solidFill>
              </a:rPr>
              <a:t>	</a:t>
            </a:r>
            <a:r>
              <a:rPr lang="pl-PL" sz="1800" dirty="0" smtClean="0">
                <a:solidFill>
                  <a:prstClr val="black"/>
                </a:solidFill>
              </a:rPr>
              <a:t>w </a:t>
            </a:r>
            <a:r>
              <a:rPr lang="pl-PL" sz="1800" dirty="0">
                <a:solidFill>
                  <a:prstClr val="black"/>
                </a:solidFill>
              </a:rPr>
              <a:t>okresie 15 dni przed przemieszczeniem zostały poddane badaniu laboratoryjnemu </a:t>
            </a:r>
            <a:r>
              <a:rPr lang="pl-PL" sz="1800" dirty="0" smtClean="0">
                <a:solidFill>
                  <a:prstClr val="black"/>
                </a:solidFill>
              </a:rPr>
              <a:t/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z </a:t>
            </a:r>
            <a:r>
              <a:rPr lang="pl-PL" sz="1800" dirty="0">
                <a:solidFill>
                  <a:prstClr val="black"/>
                </a:solidFill>
              </a:rPr>
              <a:t>	wynikiem negatywnym; próbki do badań pobierane są przez urzędowego lekarza 	weterynarii;</a:t>
            </a:r>
          </a:p>
          <a:p>
            <a:pPr algn="just">
              <a:defRPr/>
            </a:pPr>
            <a:r>
              <a:rPr lang="pl-PL" sz="1800" dirty="0">
                <a:solidFill>
                  <a:prstClr val="black"/>
                </a:solidFill>
              </a:rPr>
              <a:t>	</a:t>
            </a:r>
            <a:r>
              <a:rPr lang="pl-PL" sz="1800" dirty="0" smtClean="0">
                <a:solidFill>
                  <a:prstClr val="black"/>
                </a:solidFill>
              </a:rPr>
              <a:t>nie </a:t>
            </a:r>
            <a:r>
              <a:rPr lang="pl-PL" sz="1800" dirty="0">
                <a:solidFill>
                  <a:prstClr val="black"/>
                </a:solidFill>
              </a:rPr>
              <a:t>wcześniej niż 24 godziny przed przemieszczeniem, zostały zbadane przez </a:t>
            </a:r>
            <a:r>
              <a:rPr lang="pl-PL" sz="1800" dirty="0" smtClean="0">
                <a:solidFill>
                  <a:prstClr val="black"/>
                </a:solidFill>
              </a:rPr>
              <a:t>urzędowego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lekarza weterynarii i zaopatrzone </a:t>
            </a:r>
            <a:r>
              <a:rPr lang="pl-PL" sz="1800" dirty="0">
                <a:solidFill>
                  <a:prstClr val="black"/>
                </a:solidFill>
              </a:rPr>
              <a:t>w świadectwo zdrowia wystawione przez urzędowego </a:t>
            </a:r>
            <a:r>
              <a:rPr lang="pl-PL" sz="1800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 </a:t>
            </a:r>
            <a:r>
              <a:rPr lang="pl-PL" sz="1800" dirty="0" smtClean="0">
                <a:solidFill>
                  <a:prstClr val="black"/>
                </a:solidFill>
              </a:rPr>
              <a:t>        lekarza weterynarii</a:t>
            </a:r>
            <a:r>
              <a:rPr lang="pl-PL" sz="1800" dirty="0">
                <a:solidFill>
                  <a:prstClr val="black"/>
                </a:solidFill>
              </a:rPr>
              <a:t>, na podstawie ww. wyników badania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85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550985" y="1274763"/>
            <a:ext cx="8112369" cy="59647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l-PL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</a:t>
            </a: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ograniczeniami</a:t>
            </a:r>
            <a:endParaRPr lang="pl-PL" sz="1800" b="1" dirty="0" smtClean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pl-PL" sz="1800" b="1" dirty="0" smtClean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pl-PL" sz="1800" b="1" dirty="0" smtClean="0">
                <a:solidFill>
                  <a:prstClr val="black"/>
                </a:solidFill>
              </a:rPr>
              <a:t>LUB </a:t>
            </a:r>
            <a:r>
              <a:rPr lang="pl-PL" sz="1800" dirty="0">
                <a:solidFill>
                  <a:prstClr val="black"/>
                </a:solidFill>
              </a:rPr>
              <a:t>	</a:t>
            </a:r>
            <a:endParaRPr lang="pl-PL" sz="1800" dirty="0" smtClean="0">
              <a:solidFill>
                <a:prstClr val="black"/>
              </a:solidFill>
            </a:endParaRPr>
          </a:p>
          <a:p>
            <a:pPr algn="just">
              <a:buNone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świnie pochodzą </a:t>
            </a:r>
            <a:r>
              <a:rPr lang="pl-PL" sz="1800" dirty="0">
                <a:solidFill>
                  <a:prstClr val="black"/>
                </a:solidFill>
              </a:rPr>
              <a:t>z </a:t>
            </a:r>
            <a:r>
              <a:rPr lang="pl-PL" sz="1800" dirty="0" smtClean="0">
                <a:solidFill>
                  <a:prstClr val="black"/>
                </a:solidFill>
              </a:rPr>
              <a:t>gospodarstwa:</a:t>
            </a:r>
          </a:p>
          <a:p>
            <a:pPr algn="just"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 </a:t>
            </a:r>
            <a:r>
              <a:rPr lang="pl-PL" sz="1800" dirty="0">
                <a:solidFill>
                  <a:prstClr val="black"/>
                </a:solidFill>
              </a:rPr>
              <a:t>w </a:t>
            </a:r>
            <a:r>
              <a:rPr lang="pl-PL" sz="1800" dirty="0" smtClean="0">
                <a:solidFill>
                  <a:prstClr val="black"/>
                </a:solidFill>
              </a:rPr>
              <a:t>którym: </a:t>
            </a:r>
            <a:endParaRPr lang="pl-PL" sz="1800" dirty="0">
              <a:solidFill>
                <a:prstClr val="black"/>
              </a:solidFill>
            </a:endParaRPr>
          </a:p>
          <a:p>
            <a:pPr marL="342900" indent="-342900" algn="just">
              <a:buAutoNum type="alphaLcParenR"/>
              <a:defRPr/>
            </a:pPr>
            <a:r>
              <a:rPr lang="pl-PL" sz="1800" dirty="0">
                <a:solidFill>
                  <a:prstClr val="black"/>
                </a:solidFill>
              </a:rPr>
              <a:t>świnie są utrzymywane w zamykanych pomieszczeniach</a:t>
            </a:r>
          </a:p>
          <a:p>
            <a:pPr marL="342900" indent="-342900" algn="just">
              <a:buAutoNum type="alphaLcParenR"/>
              <a:defRPr/>
            </a:pPr>
            <a:r>
              <a:rPr lang="pl-PL" sz="1800" dirty="0">
                <a:solidFill>
                  <a:prstClr val="black"/>
                </a:solidFill>
              </a:rPr>
              <a:t>materiał wykorzystywany jako ściółka w pomieszczeniach, w których są utrzymywane świnie, jest zabezpieczony przed dostępem dzików</a:t>
            </a:r>
          </a:p>
          <a:p>
            <a:pPr marL="342900" indent="-342900" algn="just">
              <a:buAutoNum type="alphaLcParenR"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czynności </a:t>
            </a:r>
            <a:r>
              <a:rPr lang="pl-PL" sz="1800" dirty="0">
                <a:solidFill>
                  <a:prstClr val="black"/>
                </a:solidFill>
              </a:rPr>
              <a:t>związane z obsługą świń są wykonywane przez osoby nieuczestniczące w polowaniach na zwierzęta łowne lub odłowach takich zwierząt (72 godziny)</a:t>
            </a:r>
          </a:p>
          <a:p>
            <a:pPr marL="342900" indent="-342900" algn="just">
              <a:buAutoNum type="alphaLcParenR"/>
              <a:defRPr/>
            </a:pPr>
            <a:r>
              <a:rPr lang="pl-PL" sz="1800" dirty="0">
                <a:solidFill>
                  <a:prstClr val="black"/>
                </a:solidFill>
              </a:rPr>
              <a:t>świnie chore są utrzymywane w sposób wykluczający kontakt ze świniami zdrowymi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które </a:t>
            </a:r>
            <a:r>
              <a:rPr lang="pl-PL" sz="1800" u="sng" dirty="0">
                <a:solidFill>
                  <a:prstClr val="black"/>
                </a:solidFill>
              </a:rPr>
              <a:t>co najmniej 2 razy w roku bezpośrednio 	poprzedzającym przemieszczenie świń </a:t>
            </a:r>
            <a:r>
              <a:rPr lang="pl-PL" sz="1800" u="sng" dirty="0" smtClean="0">
                <a:solidFill>
                  <a:prstClr val="black"/>
                </a:solidFill>
              </a:rPr>
              <a:t>były </a:t>
            </a:r>
            <a:r>
              <a:rPr lang="pl-PL" sz="1800" u="sng" dirty="0">
                <a:solidFill>
                  <a:prstClr val="black"/>
                </a:solidFill>
              </a:rPr>
              <a:t>poddane kontroli</a:t>
            </a:r>
            <a:r>
              <a:rPr lang="pl-PL" sz="1800" dirty="0">
                <a:solidFill>
                  <a:prstClr val="black"/>
                </a:solidFill>
              </a:rPr>
              <a:t>, w odstępie co najmniej 4 	miesięcy, przeprowadzonej przez urzędowego lekarza weterynarii, </a:t>
            </a:r>
            <a:r>
              <a:rPr lang="pl-PL" sz="1800" dirty="0" smtClean="0">
                <a:solidFill>
                  <a:prstClr val="black"/>
                </a:solidFill>
              </a:rPr>
              <a:t>obejmującej: badanie </a:t>
            </a:r>
            <a:r>
              <a:rPr lang="pl-PL" sz="1800" dirty="0">
                <a:solidFill>
                  <a:prstClr val="black"/>
                </a:solidFill>
              </a:rPr>
              <a:t>kliniczne i pobieranie próbek od świń w wieku powyżej 60 </a:t>
            </a:r>
            <a:r>
              <a:rPr lang="pl-PL" sz="1800" dirty="0" err="1">
                <a:solidFill>
                  <a:prstClr val="black"/>
                </a:solidFill>
              </a:rPr>
              <a:t>d.ż</a:t>
            </a:r>
            <a:r>
              <a:rPr lang="pl-PL" sz="1800" dirty="0">
                <a:solidFill>
                  <a:prstClr val="black"/>
                </a:solidFill>
              </a:rPr>
              <a:t>., weryfikację spełniania wymogów </a:t>
            </a:r>
            <a:r>
              <a:rPr lang="pl-PL" sz="1800" dirty="0" err="1">
                <a:solidFill>
                  <a:prstClr val="black"/>
                </a:solidFill>
              </a:rPr>
              <a:t>bioasekuracji</a:t>
            </a:r>
            <a:endParaRPr lang="pl-PL" sz="1800" dirty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85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480647" y="1274763"/>
            <a:ext cx="8288216" cy="30285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</a:t>
            </a:r>
            <a:r>
              <a:rPr lang="pl-PL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ograniczeniami</a:t>
            </a:r>
            <a:endParaRPr lang="pl-PL" sz="1800" b="1" u="sng" dirty="0" smtClean="0">
              <a:latin typeface="TimesNewRoman"/>
            </a:endParaRPr>
          </a:p>
          <a:p>
            <a:pPr algn="ctr">
              <a:buNone/>
            </a:pPr>
            <a:endParaRPr lang="pl-PL" sz="1800" b="1" u="sng" dirty="0">
              <a:latin typeface="TimesNewRoman"/>
            </a:endParaRPr>
          </a:p>
          <a:p>
            <a:pPr algn="ctr">
              <a:buNone/>
            </a:pPr>
            <a:r>
              <a:rPr lang="pl-PL" sz="1800" b="1" u="sng" dirty="0" smtClean="0">
                <a:latin typeface="TimesNewRoman"/>
              </a:rPr>
              <a:t>dodatkowo</a:t>
            </a:r>
          </a:p>
          <a:p>
            <a:pPr>
              <a:buNone/>
            </a:pPr>
            <a:r>
              <a:rPr lang="pl-PL" sz="1800" dirty="0" smtClean="0">
                <a:latin typeface="TimesNewRoman"/>
              </a:rPr>
              <a:t>w </a:t>
            </a:r>
            <a:r>
              <a:rPr lang="pl-PL" sz="1800" dirty="0">
                <a:latin typeface="TimesNewRoman"/>
              </a:rPr>
              <a:t>przypadku przemieszczenia świń do miejsca położonego na terytorium innego </a:t>
            </a:r>
            <a:r>
              <a:rPr lang="pl-PL" sz="1800" dirty="0" smtClean="0">
                <a:latin typeface="TimesNewRoman"/>
              </a:rPr>
              <a:t>państwa członkowskiego </a:t>
            </a:r>
            <a:r>
              <a:rPr lang="pl-PL" sz="1800" dirty="0">
                <a:latin typeface="TimesNewRoman"/>
              </a:rPr>
              <a:t>Unii Europejskiej, które znajduje się na obszarze wymienionym w części II lub III </a:t>
            </a:r>
            <a:r>
              <a:rPr lang="pl-PL" sz="1800" dirty="0" smtClean="0">
                <a:latin typeface="TimesNewRoman"/>
              </a:rPr>
              <a:t>załącznika do </a:t>
            </a:r>
            <a:r>
              <a:rPr lang="pl-PL" sz="1800" dirty="0">
                <a:latin typeface="TimesNewRoman"/>
              </a:rPr>
              <a:t>decyzji Komisji 2014/709/UE, spełniają wymagania zapobiegające rozprzestrzenianiu </a:t>
            </a:r>
            <a:r>
              <a:rPr lang="pl-PL" sz="1800" dirty="0" smtClean="0">
                <a:latin typeface="TimesNewRoman"/>
              </a:rPr>
              <a:t>się wirusa </a:t>
            </a:r>
            <a:r>
              <a:rPr lang="pl-PL" sz="1800" dirty="0">
                <a:latin typeface="TimesNewRoman"/>
              </a:rPr>
              <a:t>afrykańskiego pomoru świń oraz jeżeli uzyskano zgodę właściwego organu państwa </a:t>
            </a:r>
            <a:r>
              <a:rPr lang="pl-PL" sz="1800" dirty="0" smtClean="0">
                <a:latin typeface="TimesNewRoman"/>
              </a:rPr>
              <a:t>członkowskiego tranzytu </a:t>
            </a:r>
            <a:r>
              <a:rPr lang="pl-PL" sz="1800" dirty="0">
                <a:latin typeface="TimesNewRoman"/>
              </a:rPr>
              <a:t>i państwa członkowskiego przeznaczenia świń na takie przemieszczenie</a:t>
            </a:r>
            <a:r>
              <a:rPr lang="pl-PL" sz="1800" dirty="0" smtClean="0">
                <a:latin typeface="TimesNew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494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85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386862" y="1274763"/>
            <a:ext cx="8370276" cy="51891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</a:t>
            </a:r>
            <a:r>
              <a:rPr lang="pl-PL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ograniczeniami</a:t>
            </a:r>
          </a:p>
          <a:p>
            <a:pPr algn="ctr">
              <a:buNone/>
            </a:pPr>
            <a:endParaRPr lang="pl-PL" sz="1800" b="1" u="sng" dirty="0" smtClean="0">
              <a:solidFill>
                <a:prstClr val="black"/>
              </a:solidFill>
              <a:latin typeface="TimesNewRoman"/>
            </a:endParaRPr>
          </a:p>
          <a:p>
            <a:pPr algn="ctr">
              <a:buNone/>
            </a:pPr>
            <a:r>
              <a:rPr lang="pl-PL" sz="1800" b="1" u="sng" dirty="0" smtClean="0">
                <a:solidFill>
                  <a:prstClr val="black"/>
                </a:solidFill>
                <a:latin typeface="TimesNewRoman"/>
              </a:rPr>
              <a:t>Ponadto</a:t>
            </a:r>
          </a:p>
          <a:p>
            <a:pPr algn="just"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1</a:t>
            </a:r>
            <a:r>
              <a:rPr lang="pl-PL" sz="1800" dirty="0">
                <a:solidFill>
                  <a:prstClr val="black"/>
                </a:solidFill>
              </a:rPr>
              <a:t>) świnie przemieszcza się bezpośrednio do miejsca przeznaczenia, bez zatrzymywania, po trasie </a:t>
            </a:r>
            <a:r>
              <a:rPr lang="pl-PL" sz="1800" dirty="0" smtClean="0">
                <a:solidFill>
                  <a:prstClr val="black"/>
                </a:solidFill>
              </a:rPr>
              <a:t>wyznaczonej przez </a:t>
            </a:r>
            <a:r>
              <a:rPr lang="pl-PL" sz="1800" dirty="0">
                <a:solidFill>
                  <a:prstClr val="black"/>
                </a:solidFill>
              </a:rPr>
              <a:t>powiatowego lekarza weterynarii;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2) środek transportu używany do przemieszczania świń: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a) po załadunku świń jest plombowany przez </a:t>
            </a:r>
            <a:r>
              <a:rPr lang="pl-PL" sz="1800" dirty="0" smtClean="0">
                <a:solidFill>
                  <a:prstClr val="black"/>
                </a:solidFill>
              </a:rPr>
              <a:t>PLW </a:t>
            </a:r>
            <a:r>
              <a:rPr lang="pl-PL" sz="1800" dirty="0">
                <a:solidFill>
                  <a:prstClr val="black"/>
                </a:solidFill>
              </a:rPr>
              <a:t>właściwego ze </a:t>
            </a:r>
            <a:r>
              <a:rPr lang="pl-PL" sz="1800" dirty="0" smtClean="0">
                <a:solidFill>
                  <a:prstClr val="black"/>
                </a:solidFill>
              </a:rPr>
              <a:t>względu na </a:t>
            </a:r>
            <a:r>
              <a:rPr lang="pl-PL" sz="1800" dirty="0">
                <a:solidFill>
                  <a:prstClr val="black"/>
                </a:solidFill>
              </a:rPr>
              <a:t>miejsce załadunku świń; w czasie przemieszczania świń na </a:t>
            </a:r>
            <a:r>
              <a:rPr lang="pl-PL" sz="1800" dirty="0" smtClean="0">
                <a:solidFill>
                  <a:prstClr val="black"/>
                </a:solidFill>
              </a:rPr>
              <a:t>terytorium Polski nałożona </a:t>
            </a:r>
            <a:r>
              <a:rPr lang="pl-PL" sz="1800" dirty="0">
                <a:solidFill>
                  <a:prstClr val="black"/>
                </a:solidFill>
              </a:rPr>
              <a:t>plomba może zostać zerwana i zastąpiona nową wyłącznie podczas wypadku lub awarii </a:t>
            </a:r>
            <a:r>
              <a:rPr lang="pl-PL" sz="1800" dirty="0" smtClean="0">
                <a:solidFill>
                  <a:prstClr val="black"/>
                </a:solidFill>
              </a:rPr>
              <a:t>tego środka </a:t>
            </a:r>
            <a:r>
              <a:rPr lang="pl-PL" sz="1800" dirty="0">
                <a:solidFill>
                  <a:prstClr val="black"/>
                </a:solidFill>
              </a:rPr>
              <a:t>transportu przez funkcjonariusza publicznego służb obecnych podczas tego wypadku lub </a:t>
            </a:r>
            <a:r>
              <a:rPr lang="pl-PL" sz="1800" dirty="0" smtClean="0">
                <a:solidFill>
                  <a:prstClr val="black"/>
                </a:solidFill>
              </a:rPr>
              <a:t>tej awarii</a:t>
            </a:r>
            <a:r>
              <a:rPr lang="pl-PL" sz="1800" dirty="0">
                <a:solidFill>
                  <a:prstClr val="black"/>
                </a:solidFill>
              </a:rPr>
              <a:t>; ponowny załadunek oraz wymiana plomby są dokonywane przez </a:t>
            </a:r>
            <a:r>
              <a:rPr lang="pl-PL" sz="1800" dirty="0" smtClean="0">
                <a:solidFill>
                  <a:prstClr val="black"/>
                </a:solidFill>
              </a:rPr>
              <a:t>PLW właściwego </a:t>
            </a:r>
            <a:r>
              <a:rPr lang="pl-PL" sz="1800" dirty="0">
                <a:solidFill>
                  <a:prstClr val="black"/>
                </a:solidFill>
              </a:rPr>
              <a:t>ze względu na miejsce wypadku lub awarii, lub ponownego załadunku zwierząt </a:t>
            </a:r>
            <a:r>
              <a:rPr lang="pl-PL" sz="1800" dirty="0" smtClean="0">
                <a:solidFill>
                  <a:prstClr val="black"/>
                </a:solidFill>
              </a:rPr>
              <a:t>oraz zgłaszane PLW </a:t>
            </a:r>
            <a:r>
              <a:rPr lang="pl-PL" sz="1800" dirty="0">
                <a:solidFill>
                  <a:prstClr val="black"/>
                </a:solidFill>
              </a:rPr>
              <a:t>właściwemu ze względu na miejsce załadunku </a:t>
            </a:r>
            <a:r>
              <a:rPr lang="pl-PL" sz="1800" dirty="0" smtClean="0">
                <a:solidFill>
                  <a:prstClr val="black"/>
                </a:solidFill>
              </a:rPr>
              <a:t>świń w </a:t>
            </a:r>
            <a:r>
              <a:rPr lang="pl-PL" sz="1800" dirty="0">
                <a:solidFill>
                  <a:prstClr val="black"/>
                </a:solidFill>
              </a:rPr>
              <a:t>miejscu ich pochodzenia,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b) po wyładunku świń w miejscu przeznaczenia, oczyszcza się i dezynfekuje w obiekcie </a:t>
            </a:r>
            <a:r>
              <a:rPr lang="pl-PL" sz="1800" dirty="0" smtClean="0">
                <a:solidFill>
                  <a:prstClr val="black"/>
                </a:solidFill>
              </a:rPr>
              <a:t>zamkniętym, w </a:t>
            </a:r>
            <a:r>
              <a:rPr lang="pl-PL" sz="1800" dirty="0">
                <a:solidFill>
                  <a:prstClr val="black"/>
                </a:solidFill>
              </a:rPr>
              <a:t>szczególności na terenie gospodarstwa lub rzeźni;</a:t>
            </a:r>
          </a:p>
          <a:p>
            <a:pPr algn="just">
              <a:buNone/>
            </a:pPr>
            <a:endParaRPr lang="pl-PL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12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85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339970" y="1274763"/>
            <a:ext cx="8288216" cy="43027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ograniczeniami</a:t>
            </a:r>
          </a:p>
          <a:p>
            <a:pPr algn="ctr">
              <a:buNone/>
            </a:pPr>
            <a:endParaRPr lang="pl-PL" sz="1800" b="1" u="sng" dirty="0" smtClean="0">
              <a:solidFill>
                <a:prstClr val="black"/>
              </a:solidFill>
              <a:latin typeface="TimesNewRoman"/>
            </a:endParaRPr>
          </a:p>
          <a:p>
            <a:pPr algn="ctr">
              <a:buNone/>
            </a:pPr>
            <a:r>
              <a:rPr lang="pl-PL" sz="1800" b="1" u="sng" dirty="0" smtClean="0">
                <a:solidFill>
                  <a:prstClr val="black"/>
                </a:solidFill>
                <a:latin typeface="TimesNewRoman"/>
              </a:rPr>
              <a:t>Ponadto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3) osoba odpowiedzialna za transport przemieszczanych świń niezwłocznie informuje o wypadku lub awarii samochodu ciężarowego lub innego pojazdu używanego do transportu tych świń, który nastąpił na terytorium Polski,  PLW właściwego ze względu na miejsce wypadku lub awarii</a:t>
            </a:r>
            <a:r>
              <a:rPr lang="pl-PL" sz="1800" dirty="0" smtClean="0">
                <a:solidFill>
                  <a:prstClr val="black"/>
                </a:solidFill>
              </a:rPr>
              <a:t>;</a:t>
            </a:r>
          </a:p>
          <a:p>
            <a:pPr algn="just"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4</a:t>
            </a:r>
            <a:r>
              <a:rPr lang="pl-PL" sz="1800" dirty="0">
                <a:solidFill>
                  <a:prstClr val="black"/>
                </a:solidFill>
              </a:rPr>
              <a:t>) w świadectwie zdrowia, w które zaopatruje się przemieszczane świnie, umieszcza się </a:t>
            </a:r>
            <a:r>
              <a:rPr lang="pl-PL" sz="1800" dirty="0" smtClean="0">
                <a:solidFill>
                  <a:prstClr val="black"/>
                </a:solidFill>
              </a:rPr>
              <a:t>informację w </a:t>
            </a:r>
            <a:r>
              <a:rPr lang="pl-PL" sz="1800" dirty="0">
                <a:solidFill>
                  <a:prstClr val="black"/>
                </a:solidFill>
              </a:rPr>
              <a:t>brzmieniu: „Świnie spełniające warunki określone w art. 3 decyzji Komisji 2014/709/UE 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5) świnie po wyładunku w państwie członkowskim przeznaczenia nie mogą być następnie przemieszczane </a:t>
            </a:r>
            <a:r>
              <a:rPr lang="pl-PL" sz="1800" dirty="0" smtClean="0">
                <a:solidFill>
                  <a:prstClr val="black"/>
                </a:solidFill>
              </a:rPr>
              <a:t>do innego </a:t>
            </a:r>
            <a:r>
              <a:rPr lang="pl-PL" sz="1800" dirty="0">
                <a:solidFill>
                  <a:prstClr val="black"/>
                </a:solidFill>
              </a:rPr>
              <a:t>państwa członkowskiego;</a:t>
            </a:r>
          </a:p>
          <a:p>
            <a:pPr algn="just">
              <a:buNone/>
            </a:pPr>
            <a:r>
              <a:rPr lang="pl-PL" sz="1800" dirty="0">
                <a:solidFill>
                  <a:prstClr val="black"/>
                </a:solidFill>
              </a:rPr>
              <a:t>6) Główny Lekarz Weterynarii niezwłocznie informuje Komisję Europejską i państwa członkowskie Unii </a:t>
            </a:r>
            <a:r>
              <a:rPr lang="pl-PL" sz="1800" dirty="0" smtClean="0">
                <a:solidFill>
                  <a:prstClr val="black"/>
                </a:solidFill>
              </a:rPr>
              <a:t>Europejskiej o </a:t>
            </a:r>
            <a:r>
              <a:rPr lang="pl-PL" sz="1800" dirty="0">
                <a:solidFill>
                  <a:prstClr val="black"/>
                </a:solidFill>
              </a:rPr>
              <a:t>przyznanym odstępstwie</a:t>
            </a:r>
          </a:p>
        </p:txBody>
      </p:sp>
    </p:spTree>
    <p:extLst>
      <p:ext uri="{BB962C8B-B14F-4D97-AF65-F5344CB8AC3E}">
        <p14:creationId xmlns:p14="http://schemas.microsoft.com/office/powerpoint/2010/main" val="2218033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362036" y="949196"/>
            <a:ext cx="8676456" cy="1155743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ograniczeniami</a:t>
            </a:r>
            <a:b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2104939"/>
            <a:ext cx="4871045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W takim przypadku mięso wieprzowe, surowe wyroby mięsne, MOM, mięso mielone i produkty mięsne* są znakowane znakiem jakości zdrowotnej (na tuszach, półtuszach, ćwierćtuszach) lub weterynaryjnym znakiem identyfikacyjnym (na etykietach), w kształcie: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5763995" y="1124744"/>
            <a:ext cx="2825426" cy="2448272"/>
            <a:chOff x="5193438" y="3298651"/>
            <a:chExt cx="3249175" cy="2875945"/>
          </a:xfrm>
        </p:grpSpPr>
        <p:sp>
          <p:nvSpPr>
            <p:cNvPr id="16" name="pole tekstowe 15"/>
            <p:cNvSpPr txBox="1"/>
            <p:nvPr/>
          </p:nvSpPr>
          <p:spPr>
            <a:xfrm rot="5400000">
              <a:off x="7881704" y="4702235"/>
              <a:ext cx="697095" cy="424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chemeClr val="tx1"/>
                  </a:solidFill>
                  <a:latin typeface="+mj-lt"/>
                </a:rPr>
                <a:t>???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5193438" y="3298651"/>
              <a:ext cx="3036814" cy="2875945"/>
              <a:chOff x="5193438" y="3298651"/>
              <a:chExt cx="3036814" cy="2875945"/>
            </a:xfrm>
          </p:grpSpPr>
          <p:cxnSp>
            <p:nvCxnSpPr>
              <p:cNvPr id="7" name="Łącznik prosty ze strzałką 6"/>
              <p:cNvCxnSpPr/>
              <p:nvPr/>
            </p:nvCxnSpPr>
            <p:spPr>
              <a:xfrm>
                <a:off x="6804248" y="3483317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a 9"/>
              <p:cNvGrpSpPr/>
              <p:nvPr/>
            </p:nvGrpSpPr>
            <p:grpSpPr>
              <a:xfrm>
                <a:off x="5204298" y="3494350"/>
                <a:ext cx="2519999" cy="2680246"/>
                <a:chOff x="5122924" y="2233753"/>
                <a:chExt cx="2519999" cy="2680246"/>
              </a:xfrm>
            </p:grpSpPr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5122924" y="2233753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a 18"/>
                <p:cNvSpPr/>
                <p:nvPr/>
              </p:nvSpPr>
              <p:spPr>
                <a:xfrm>
                  <a:off x="5122924" y="2393999"/>
                  <a:ext cx="2519999" cy="252000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2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1" name="pole tekstowe 10"/>
              <p:cNvSpPr txBox="1"/>
              <p:nvPr/>
            </p:nvSpPr>
            <p:spPr>
              <a:xfrm>
                <a:off x="6179604" y="3298651"/>
                <a:ext cx="682433" cy="43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???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Łącznik prostoliniowy 11"/>
              <p:cNvCxnSpPr/>
              <p:nvPr/>
            </p:nvCxnSpPr>
            <p:spPr>
              <a:xfrm>
                <a:off x="6243811" y="3645024"/>
                <a:ext cx="198479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Łącznik prostoliniowy 12"/>
              <p:cNvCxnSpPr/>
              <p:nvPr/>
            </p:nvCxnSpPr>
            <p:spPr>
              <a:xfrm>
                <a:off x="6245457" y="6174596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y ze strzałką 13"/>
              <p:cNvCxnSpPr>
                <a:stCxn id="16" idx="3"/>
              </p:cNvCxnSpPr>
              <p:nvPr/>
            </p:nvCxnSpPr>
            <p:spPr>
              <a:xfrm>
                <a:off x="8230251" y="5263144"/>
                <a:ext cx="0" cy="911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>
                <a:stCxn id="16" idx="1"/>
              </p:cNvCxnSpPr>
              <p:nvPr/>
            </p:nvCxnSpPr>
            <p:spPr>
              <a:xfrm flipV="1">
                <a:off x="8230251" y="3653904"/>
                <a:ext cx="1" cy="9121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Łącznik prostoliniowy 19"/>
              <p:cNvCxnSpPr/>
              <p:nvPr/>
            </p:nvCxnSpPr>
            <p:spPr>
              <a:xfrm flipV="1">
                <a:off x="5193438" y="3501008"/>
                <a:ext cx="0" cy="14401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Łącznik prostoliniowy 22"/>
            <p:cNvCxnSpPr/>
            <p:nvPr/>
          </p:nvCxnSpPr>
          <p:spPr>
            <a:xfrm flipV="1">
              <a:off x="7750214" y="3476594"/>
              <a:ext cx="0" cy="14855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 txBox="1">
            <a:spLocks/>
          </p:cNvSpPr>
          <p:nvPr/>
        </p:nvSpPr>
        <p:spPr>
          <a:xfrm>
            <a:off x="467544" y="3485270"/>
            <a:ext cx="4871045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UWAGA!!!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Dystrybucja ograniczona wyłącznie na terenie Polski. 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67544" y="4341799"/>
            <a:ext cx="7776628" cy="2516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* - Mięso wieprzowe, surowe wyroby mięsne, mięso mielone, mogą </a:t>
            </a:r>
            <a:r>
              <a:rPr lang="pl-PL" sz="1800" b="1" dirty="0" smtClean="0">
                <a:solidFill>
                  <a:schemeClr val="tx1"/>
                </a:solidFill>
                <a:latin typeface="+mj-lt"/>
              </a:rPr>
              <a:t>zostać poddane obróbce, zgodnie z parametrami gwarantującymi zniszczenie wirusa ASF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, o których mowa w r</a:t>
            </a:r>
            <a:r>
              <a:rPr lang="pl-PL" sz="1800" dirty="0" smtClean="0">
                <a:latin typeface="+mj-lt"/>
              </a:rPr>
              <a:t>ozporządzeniu </a:t>
            </a:r>
            <a:r>
              <a:rPr lang="pl-PL" sz="1800" dirty="0" err="1">
                <a:latin typeface="+mj-lt"/>
              </a:rPr>
              <a:t>MRiRW</a:t>
            </a:r>
            <a:r>
              <a:rPr lang="pl-PL" sz="1800" dirty="0">
                <a:latin typeface="+mj-lt"/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1800" dirty="0" smtClean="0">
                <a:latin typeface="+mj-lt"/>
              </a:rPr>
              <a:t>zwierząt (Dz. U. z 2016r. Poz. 1762). Tak uzyskane produkty mięsne mogą być oznakowane weterynaryjnym znakiem identyfikacyjnym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w kształcie owalu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>
                <a:latin typeface="+mj-lt"/>
              </a:rPr>
              <a:t> </a:t>
            </a:r>
            <a:r>
              <a:rPr lang="pl-PL" sz="1800" b="1" dirty="0" smtClean="0">
                <a:latin typeface="+mj-lt"/>
              </a:rPr>
              <a:t>Dystrybucja bez ograniczeń</a:t>
            </a:r>
            <a:r>
              <a:rPr lang="pl-PL" sz="1800" dirty="0" smtClean="0">
                <a:latin typeface="+mj-lt"/>
              </a:rPr>
              <a:t>.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7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cs typeface="Arial" charset="0"/>
              </a:rPr>
              <a:t>Regionalizacja w związku z występowaniem ASF</a:t>
            </a:r>
            <a:endParaRPr lang="en-US" altLang="pl-PL" sz="3200">
              <a:cs typeface="Arial" charset="0"/>
            </a:endParaRPr>
          </a:p>
        </p:txBody>
      </p:sp>
      <p:sp>
        <p:nvSpPr>
          <p:cNvPr id="54275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4276" name="pole tekstowe 1"/>
          <p:cNvSpPr txBox="1">
            <a:spLocks noChangeArrowheads="1"/>
          </p:cNvSpPr>
          <p:nvPr/>
        </p:nvSpPr>
        <p:spPr bwMode="auto">
          <a:xfrm>
            <a:off x="932329" y="948690"/>
            <a:ext cx="8023412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dirty="0">
              <a:solidFill>
                <a:schemeClr val="tx1"/>
              </a:solidFill>
            </a:endParaRPr>
          </a:p>
          <a:p>
            <a:r>
              <a:rPr lang="pl-PL" altLang="pl-PL" sz="2000" dirty="0">
                <a:solidFill>
                  <a:schemeClr val="tx1"/>
                </a:solidFill>
              </a:rPr>
              <a:t>Obszary, na których zastosowanie mają restrykcje związane z występowaniem afrykańskiego pomoru świń (</a:t>
            </a:r>
            <a:r>
              <a:rPr lang="pl-PL" altLang="pl-PL" sz="2000" b="1" dirty="0">
                <a:solidFill>
                  <a:srgbClr val="FF0000"/>
                </a:solidFill>
              </a:rPr>
              <a:t>regionalizacja</a:t>
            </a:r>
            <a:r>
              <a:rPr lang="pl-PL" altLang="pl-PL" sz="2000" dirty="0">
                <a:solidFill>
                  <a:schemeClr val="tx1"/>
                </a:solidFill>
              </a:rPr>
              <a:t>) </a:t>
            </a:r>
            <a:r>
              <a:rPr lang="pl-PL" altLang="pl-PL" sz="2000" b="1" dirty="0">
                <a:solidFill>
                  <a:schemeClr val="tx1"/>
                </a:solidFill>
              </a:rPr>
              <a:t>ustanowione są przepisami decyzji wykonawczej Komisji </a:t>
            </a:r>
            <a:r>
              <a:rPr lang="pl-PL" altLang="pl-PL" b="1" dirty="0">
                <a:solidFill>
                  <a:schemeClr val="tx1"/>
                </a:solidFill>
              </a:rPr>
              <a:t>Nr </a:t>
            </a:r>
            <a:r>
              <a:rPr lang="pl-PL" altLang="pl-PL" sz="2000" b="1" dirty="0">
                <a:solidFill>
                  <a:schemeClr val="tx1"/>
                </a:solidFill>
              </a:rPr>
              <a:t>2014/709/UE </a:t>
            </a:r>
            <a:r>
              <a:rPr lang="pl-PL" altLang="pl-PL" sz="2000" dirty="0">
                <a:solidFill>
                  <a:schemeClr val="tx1"/>
                </a:solidFill>
              </a:rPr>
              <a:t>w sprawie środków kontroli </a:t>
            </a:r>
            <a:r>
              <a:rPr lang="pl-PL" altLang="pl-PL" sz="2000" dirty="0" smtClean="0">
                <a:solidFill>
                  <a:schemeClr val="tx1"/>
                </a:solidFill>
              </a:rPr>
              <a:t>w </a:t>
            </a:r>
            <a:r>
              <a:rPr lang="pl-PL" altLang="pl-PL" sz="2000" dirty="0">
                <a:solidFill>
                  <a:schemeClr val="tx1"/>
                </a:solidFill>
              </a:rPr>
              <a:t>zakresie zdrowia zwierząt w odniesieniu do afrykańskiego pomoru świń </a:t>
            </a:r>
            <a:r>
              <a:rPr lang="pl-PL" altLang="pl-PL" sz="2000" dirty="0" smtClean="0">
                <a:solidFill>
                  <a:schemeClr val="tx1"/>
                </a:solidFill>
              </a:rPr>
              <a:t>w </a:t>
            </a:r>
            <a:r>
              <a:rPr lang="pl-PL" altLang="pl-PL" sz="2000" dirty="0">
                <a:solidFill>
                  <a:schemeClr val="tx1"/>
                </a:solidFill>
              </a:rPr>
              <a:t>niektórych państwach członkowskich i uchylająca decyzję wykonawczą 2014/178/UE </a:t>
            </a:r>
          </a:p>
          <a:p>
            <a:endParaRPr lang="pl-PL" altLang="pl-PL" sz="2000" dirty="0">
              <a:solidFill>
                <a:schemeClr val="tx1"/>
              </a:solidFill>
            </a:endParaRPr>
          </a:p>
          <a:p>
            <a:r>
              <a:rPr lang="pl-PL" altLang="pl-PL" sz="2000" dirty="0">
                <a:solidFill>
                  <a:schemeClr val="tx1"/>
                </a:solidFill>
              </a:rPr>
              <a:t>Załącznik do ww. decyzji zawiera wykaz obszarów, na których obowiązują restrykcje w zależności od stopnia zagrożenia afrykańskim pomorem świń (część I, II i III dotyczy pewnych obszarów Polski). Część IV załącznika dotyczy terytorium Sardynii.</a:t>
            </a:r>
          </a:p>
          <a:p>
            <a:endParaRPr lang="pl-PL" altLang="pl-PL" sz="2000" dirty="0">
              <a:solidFill>
                <a:schemeClr val="tx1"/>
              </a:solidFill>
            </a:endParaRPr>
          </a:p>
          <a:p>
            <a:r>
              <a:rPr lang="pl-PL" altLang="pl-PL" sz="2000" dirty="0">
                <a:solidFill>
                  <a:schemeClr val="tx1"/>
                </a:solidFill>
              </a:rPr>
              <a:t>Przepisy ww. decyzji są implementowane do polskiego prawa w rozporządzeniu </a:t>
            </a:r>
            <a:r>
              <a:rPr lang="pl-PL" altLang="pl-PL" sz="2000" dirty="0" err="1">
                <a:solidFill>
                  <a:schemeClr val="tx1"/>
                </a:solidFill>
              </a:rPr>
              <a:t>MRiRW</a:t>
            </a:r>
            <a:r>
              <a:rPr lang="pl-PL" altLang="pl-PL" sz="2000" dirty="0">
                <a:solidFill>
                  <a:schemeClr val="tx1"/>
                </a:solidFill>
              </a:rPr>
              <a:t> z dnia 6 maja 2015 r. w sprawie środków podejmowanych w związku z wystąpieniem afrykańskiego pomoru świń.</a:t>
            </a:r>
          </a:p>
          <a:p>
            <a:endParaRPr lang="pl-PL" altLang="pl-PL" sz="2000" dirty="0">
              <a:solidFill>
                <a:schemeClr val="tx1"/>
              </a:solidFill>
            </a:endParaRPr>
          </a:p>
          <a:p>
            <a:endParaRPr lang="pl-PL" altLang="pl-PL" sz="2000" dirty="0"/>
          </a:p>
        </p:txBody>
      </p:sp>
      <p:pic>
        <p:nvPicPr>
          <p:cNvPr id="5" name="Picture 9" descr="C:\Documents and Settings\wet\Pulpit\CRSS\grafiki do prezentacji\paragraf P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64" y="4825428"/>
            <a:ext cx="69704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wet\Pulpit\CRSS\grafiki do prezentacji\paragraf EU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9075"/>
            <a:ext cx="1060537" cy="10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940587"/>
            <a:ext cx="8676456" cy="82959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l-PL" altLang="pl-PL" sz="2400" dirty="0"/>
              <a:t>MIĘSO WIEPRZOWE</a:t>
            </a:r>
            <a:r>
              <a:rPr lang="pl-PL" altLang="pl-PL" sz="1800" dirty="0"/>
              <a:t/>
            </a:r>
            <a:br>
              <a:rPr lang="pl-PL" altLang="pl-PL" sz="1800" dirty="0"/>
            </a:b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objęty ograniczeniami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746739"/>
            <a:ext cx="8229600" cy="2978406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pl-PL" sz="1800" b="1" dirty="0">
                <a:solidFill>
                  <a:srgbClr val="FF0000"/>
                </a:solidFill>
                <a:latin typeface="+mj-lt"/>
              </a:rPr>
              <a:t>Oznakowanie </a:t>
            </a:r>
            <a:r>
              <a:rPr lang="pl-PL" altLang="pl-PL" sz="1800" b="1" dirty="0">
                <a:solidFill>
                  <a:srgbClr val="FF0000"/>
                </a:solidFill>
                <a:latin typeface="+mj-lt"/>
              </a:rPr>
              <a:t>świeżego</a:t>
            </a:r>
            <a:r>
              <a:rPr lang="pl-PL" altLang="pl-PL" sz="1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l-PL" altLang="pl-PL" sz="1800" b="1" dirty="0">
                <a:solidFill>
                  <a:srgbClr val="FF0000"/>
                </a:solidFill>
                <a:latin typeface="+mj-lt"/>
              </a:rPr>
              <a:t>mięsa, mięsa mielonego, mięsa odkostnionego mechanicznie, surowych wyrobów mięsnych i produktów mięsnych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, które mogą być w drodze </a:t>
            </a:r>
            <a:r>
              <a:rPr lang="pl-PL" sz="1800" b="1" u="sng" dirty="0">
                <a:solidFill>
                  <a:srgbClr val="FF0000"/>
                </a:solidFill>
                <a:latin typeface="+mj-lt"/>
              </a:rPr>
              <a:t>odstępstwa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 przedmiotem wysyłki do innych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państw:</a:t>
            </a:r>
            <a:endParaRPr lang="pl-PL" sz="1800" dirty="0">
              <a:latin typeface="+mj-lt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pl-PL" sz="1800" dirty="0">
                <a:latin typeface="+mj-lt"/>
              </a:rPr>
              <a:t>znak jakości zdrowotnej dla świeżego mięsa, przewidziany w rozdziale III sekcja I załącznika I do rozporządzenia (WE) nr 854/2004 (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znak owalny</a:t>
            </a:r>
            <a:r>
              <a:rPr lang="pl-PL" sz="1800" dirty="0">
                <a:latin typeface="+mj-lt"/>
              </a:rPr>
              <a:t>), </a:t>
            </a:r>
            <a:endParaRPr lang="pl-PL" sz="1800" dirty="0" smtClean="0">
              <a:latin typeface="+mj-lt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pl-PL" sz="1800" dirty="0" smtClean="0">
                <a:latin typeface="+mj-lt"/>
              </a:rPr>
              <a:t>znak </a:t>
            </a:r>
            <a:r>
              <a:rPr lang="pl-PL" sz="1800" dirty="0">
                <a:latin typeface="+mj-lt"/>
              </a:rPr>
              <a:t>identyfikacyjny dla mięsa mielonego, mięsa odkostnionego mechanicznie, surowych wyrobów mięsnych i produktów mięsnych, przewidziany w sekcji I załącznika II do rozporządzenia (WE) nr 853/2004 (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znak owalny</a:t>
            </a:r>
            <a:r>
              <a:rPr lang="pl-PL" sz="1800" dirty="0" smtClean="0">
                <a:latin typeface="+mj-lt"/>
              </a:rPr>
              <a:t>).</a:t>
            </a:r>
            <a:endParaRPr lang="pl-PL" sz="1800" dirty="0">
              <a:latin typeface="+mj-lt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4572000" y="4149080"/>
            <a:ext cx="3617020" cy="2241539"/>
            <a:chOff x="4477727" y="2528443"/>
            <a:chExt cx="3871926" cy="2385556"/>
          </a:xfrm>
        </p:grpSpPr>
        <p:cxnSp>
          <p:nvCxnSpPr>
            <p:cNvPr id="6" name="Łącznik prostoliniowy 5"/>
            <p:cNvCxnSpPr/>
            <p:nvPr/>
          </p:nvCxnSpPr>
          <p:spPr>
            <a:xfrm flipV="1">
              <a:off x="7900985" y="2681751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ze strzałką 6"/>
            <p:cNvCxnSpPr/>
            <p:nvPr/>
          </p:nvCxnSpPr>
          <p:spPr>
            <a:xfrm>
              <a:off x="6940851" y="2705566"/>
              <a:ext cx="95039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/>
            <p:nvPr/>
          </p:nvCxnSpPr>
          <p:spPr>
            <a:xfrm flipV="1">
              <a:off x="4477727" y="2690140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a 8"/>
            <p:cNvGrpSpPr/>
            <p:nvPr/>
          </p:nvGrpSpPr>
          <p:grpSpPr>
            <a:xfrm>
              <a:off x="4478290" y="2528443"/>
              <a:ext cx="3871363" cy="2385556"/>
              <a:chOff x="4478290" y="2528443"/>
              <a:chExt cx="3871363" cy="2385556"/>
            </a:xfrm>
          </p:grpSpPr>
          <p:grpSp>
            <p:nvGrpSpPr>
              <p:cNvPr id="10" name="Grupa 9"/>
              <p:cNvGrpSpPr/>
              <p:nvPr/>
            </p:nvGrpSpPr>
            <p:grpSpPr>
              <a:xfrm>
                <a:off x="4478290" y="2710328"/>
                <a:ext cx="3398665" cy="2203671"/>
                <a:chOff x="4478290" y="2710328"/>
                <a:chExt cx="3398665" cy="2203671"/>
              </a:xfrm>
            </p:grpSpPr>
            <p:sp>
              <p:nvSpPr>
                <p:cNvPr id="17" name="Elipsa 16"/>
                <p:cNvSpPr/>
                <p:nvPr/>
              </p:nvSpPr>
              <p:spPr>
                <a:xfrm>
                  <a:off x="4492579" y="2897775"/>
                  <a:ext cx="3384376" cy="2016224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3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4478290" y="2710328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pole tekstowe 10"/>
              <p:cNvSpPr txBox="1"/>
              <p:nvPr/>
            </p:nvSpPr>
            <p:spPr>
              <a:xfrm>
                <a:off x="5491543" y="252844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6,5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Łącznik prostoliniowy 11"/>
              <p:cNvCxnSpPr/>
              <p:nvPr/>
            </p:nvCxnSpPr>
            <p:spPr>
              <a:xfrm>
                <a:off x="6180193" y="2873960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Łącznik prostoliniowy 12"/>
              <p:cNvCxnSpPr/>
              <p:nvPr/>
            </p:nvCxnSpPr>
            <p:spPr>
              <a:xfrm>
                <a:off x="6164083" y="4913999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y ze strzałką 13"/>
              <p:cNvCxnSpPr/>
              <p:nvPr/>
            </p:nvCxnSpPr>
            <p:spPr>
              <a:xfrm>
                <a:off x="8148877" y="4553959"/>
                <a:ext cx="0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/>
              <p:nvPr/>
            </p:nvCxnSpPr>
            <p:spPr>
              <a:xfrm flipV="1">
                <a:off x="8148877" y="2873961"/>
                <a:ext cx="1" cy="2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pole tekstowe 15"/>
              <p:cNvSpPr txBox="1"/>
              <p:nvPr/>
            </p:nvSpPr>
            <p:spPr>
              <a:xfrm rot="5400000">
                <a:off x="7431453" y="364921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4,5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611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899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35401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gospodarstw położonych na </a:t>
            </a:r>
            <a:r>
              <a:rPr lang="pl-PL" sz="20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zagrożenia:</a:t>
            </a:r>
            <a:endParaRPr lang="pl-PL" sz="2000" u="sng" dirty="0">
              <a:solidFill>
                <a:srgbClr val="1F497D"/>
              </a:solidFill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u="sng" dirty="0">
              <a:solidFill>
                <a:srgbClr val="FF0000"/>
              </a:solidFill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solidFill>
                  <a:prstClr val="black"/>
                </a:solidFill>
              </a:rPr>
              <a:t>W granicach obszaru do innych gospodarstw lub rzeźni → po spełnieniu odpowiednich wymagań: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  świnie są przemieszczane </a:t>
            </a:r>
            <a:r>
              <a:rPr lang="pl-PL" sz="1800" u="sng" dirty="0">
                <a:solidFill>
                  <a:prstClr val="black"/>
                </a:solidFill>
              </a:rPr>
              <a:t>bezpośrednio</a:t>
            </a:r>
            <a:r>
              <a:rPr lang="pl-PL" sz="1800" dirty="0">
                <a:solidFill>
                  <a:prstClr val="black"/>
                </a:solidFill>
              </a:rPr>
              <a:t> do innego gospodarstwa lub rzeźni;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w każdym z ww. przypadków uzyskano </a:t>
            </a:r>
            <a:r>
              <a:rPr lang="pl-PL" sz="1800" u="sng" dirty="0">
                <a:solidFill>
                  <a:prstClr val="black"/>
                </a:solidFill>
              </a:rPr>
              <a:t>pozwolenie PLW, </a:t>
            </a:r>
            <a:r>
              <a:rPr lang="pl-PL" sz="1800" dirty="0">
                <a:solidFill>
                  <a:prstClr val="black"/>
                </a:solidFill>
              </a:rPr>
              <a:t>właściwego ze względu na 	miejsce pochodzenia świń, na takie przemieszczenie;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świnie muszą zostać </a:t>
            </a:r>
            <a:r>
              <a:rPr lang="pl-PL" sz="1800" u="sng" dirty="0">
                <a:solidFill>
                  <a:prstClr val="black"/>
                </a:solidFill>
              </a:rPr>
              <a:t>zbadane przez urzędowego lekarza weterynarii nie wcześniej niż 	na 24 godziny przed przemieszczeniem</a:t>
            </a:r>
            <a:r>
              <a:rPr lang="pl-PL" sz="1800" dirty="0">
                <a:solidFill>
                  <a:prstClr val="black"/>
                </a:solidFill>
              </a:rPr>
              <a:t>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dirty="0">
                <a:solidFill>
                  <a:prstClr val="black"/>
                </a:solidFill>
              </a:rPr>
              <a:t>	- świnie muszą zostać zaopatrzone w </a:t>
            </a:r>
            <a:r>
              <a:rPr lang="pl-PL" sz="1800" u="sng" dirty="0">
                <a:solidFill>
                  <a:prstClr val="black"/>
                </a:solidFill>
              </a:rPr>
              <a:t>świadectwo zdrowia </a:t>
            </a:r>
            <a:r>
              <a:rPr lang="pl-PL" sz="1800" dirty="0">
                <a:solidFill>
                  <a:prstClr val="black"/>
                </a:solidFill>
              </a:rPr>
              <a:t>wystawione przez 	urzędowego lekarza weterynarii.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gospodarstw położonych na </a:t>
            </a:r>
            <a:r>
              <a:rPr lang="pl-PL" sz="20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</a:t>
            </a:r>
            <a:r>
              <a:rPr lang="pl-PL" sz="2000" b="1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zagrożenia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 ten obszar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l-PL" sz="2000" dirty="0" smtClean="0"/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 smtClean="0"/>
              <a:t>Dopuszcza </a:t>
            </a:r>
            <a:r>
              <a:rPr lang="pl-PL" sz="2000" dirty="0"/>
              <a:t>się przemieszczanie świń z gospodarstwa położonego na </a:t>
            </a:r>
            <a:r>
              <a:rPr lang="pl-PL" sz="2000" dirty="0">
                <a:solidFill>
                  <a:schemeClr val="tx2"/>
                </a:solidFill>
              </a:rPr>
              <a:t>obszarze zagrożenia </a:t>
            </a:r>
            <a:r>
              <a:rPr lang="pl-PL" sz="2000" dirty="0"/>
              <a:t>poza ten </a:t>
            </a:r>
            <a:r>
              <a:rPr lang="pl-PL" sz="2000" dirty="0" smtClean="0"/>
              <a:t>obszar do </a:t>
            </a:r>
            <a:r>
              <a:rPr lang="pl-PL" sz="2000" dirty="0"/>
              <a:t>miejsca położonego na </a:t>
            </a:r>
            <a:r>
              <a:rPr lang="pl-PL" sz="2000" dirty="0">
                <a:solidFill>
                  <a:srgbClr val="FF0000"/>
                </a:solidFill>
              </a:rPr>
              <a:t>obszarze objętym ograniczeniami </a:t>
            </a:r>
            <a:r>
              <a:rPr lang="pl-PL" sz="2000" dirty="0"/>
              <a:t>na terytorium Rzeczypospolitej Polskiej lub </a:t>
            </a:r>
            <a:r>
              <a:rPr lang="pl-PL" sz="2000" dirty="0" smtClean="0"/>
              <a:t>do miejsca </a:t>
            </a:r>
            <a:r>
              <a:rPr lang="pl-PL" sz="2000" dirty="0"/>
              <a:t>położonego na terytorium innego państwa członkowskiego </a:t>
            </a:r>
            <a:r>
              <a:rPr lang="pl-PL" sz="2000" dirty="0" smtClean="0"/>
              <a:t>UE, </a:t>
            </a:r>
            <a:r>
              <a:rPr lang="pl-PL" sz="2000" dirty="0"/>
              <a:t>które znajduje się na obszarze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wymienionym w części II lub III załącznika do decyzji Komisji 2014/709/UE, jeżeli świnie</a:t>
            </a:r>
            <a:r>
              <a:rPr lang="pl-PL" sz="2000" dirty="0" smtClean="0"/>
              <a:t>: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pl-PL" sz="2000" dirty="0"/>
              <a:t>pochodzą z gospodarstwa spełniającego wymagania dotyczące </a:t>
            </a:r>
            <a:r>
              <a:rPr lang="pl-PL" sz="2000" dirty="0" err="1"/>
              <a:t>bioasekuracji</a:t>
            </a:r>
            <a:r>
              <a:rPr lang="pl-PL" sz="2000" dirty="0"/>
              <a:t> określone w </a:t>
            </a:r>
            <a:r>
              <a:rPr lang="pl-PL" sz="2000" dirty="0" smtClean="0"/>
              <a:t>rozporządzeniu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pl-PL" sz="2000" dirty="0"/>
              <a:t>spełniają warunki jak dla </a:t>
            </a:r>
            <a:r>
              <a:rPr lang="pl-PL" sz="2000" dirty="0" smtClean="0"/>
              <a:t>przemieszczenia </a:t>
            </a:r>
            <a:r>
              <a:rPr lang="pl-PL" sz="2000" dirty="0"/>
              <a:t>świń z gospodarstw położonych na </a:t>
            </a:r>
            <a:r>
              <a:rPr lang="pl-PL" sz="2000" dirty="0">
                <a:solidFill>
                  <a:srgbClr val="FF0000"/>
                </a:solidFill>
              </a:rPr>
              <a:t>obszarze objętym </a:t>
            </a:r>
            <a:r>
              <a:rPr lang="pl-PL" sz="2000" dirty="0" smtClean="0">
                <a:solidFill>
                  <a:srgbClr val="FF0000"/>
                </a:solidFill>
              </a:rPr>
              <a:t>ograniczeniami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poza ten obszar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pl-PL" sz="2000" dirty="0"/>
              <a:t>znajdują się w gospodarstwie, w którego promieniu wynoszącym co najmniej </a:t>
            </a:r>
            <a:r>
              <a:rPr lang="pl-PL" sz="2000" dirty="0" smtClean="0"/>
              <a:t>     3 </a:t>
            </a:r>
            <a:r>
              <a:rPr lang="pl-PL" sz="2000" dirty="0"/>
              <a:t>km wszystkie </a:t>
            </a:r>
            <a:r>
              <a:rPr lang="pl-PL" sz="2000" dirty="0" smtClean="0"/>
              <a:t>zwierzęta w </a:t>
            </a:r>
            <a:r>
              <a:rPr lang="pl-PL" sz="2000" dirty="0"/>
              <a:t>gospodarstwach spełniają </a:t>
            </a:r>
            <a:r>
              <a:rPr lang="pl-PL" sz="2000" dirty="0" smtClean="0"/>
              <a:t>wymagania </a:t>
            </a:r>
            <a:r>
              <a:rPr lang="pl-PL" sz="2000" dirty="0"/>
              <a:t>jak dla przemieszczenia świń z gospodarstw położonych na </a:t>
            </a:r>
            <a:r>
              <a:rPr lang="pl-PL" sz="2000" dirty="0">
                <a:solidFill>
                  <a:srgbClr val="FF0000"/>
                </a:solidFill>
              </a:rPr>
              <a:t>obszarze objętym ograniczeniami </a:t>
            </a:r>
            <a:r>
              <a:rPr lang="pl-PL" sz="2000" dirty="0"/>
              <a:t>poza ten obszar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pl-P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410308" y="1274763"/>
            <a:ext cx="8276492" cy="31700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</a:t>
            </a:r>
            <a:r>
              <a:rPr lang="pl-PL" sz="20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zagrożenia</a:t>
            </a:r>
            <a:endParaRPr lang="pl-PL" sz="2000" b="1" u="sng" dirty="0" smtClean="0"/>
          </a:p>
          <a:p>
            <a:pPr algn="ctr">
              <a:spcBef>
                <a:spcPct val="0"/>
              </a:spcBef>
              <a:buNone/>
              <a:defRPr/>
            </a:pPr>
            <a:endParaRPr lang="pl-PL" sz="2000" b="1" u="sng" dirty="0"/>
          </a:p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/>
              <a:t>Dodatkowo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w przypadku przemieszczenia świń do miejsca położonego na terytorium innego </a:t>
            </a:r>
            <a:r>
              <a:rPr lang="pl-PL" sz="2000" dirty="0" smtClean="0"/>
              <a:t>państwa członkowskiego </a:t>
            </a:r>
            <a:r>
              <a:rPr lang="pl-PL" sz="2000" dirty="0"/>
              <a:t>Unii Europejskiej, które znajduje się na obszarze wymienionym w części II lub III </a:t>
            </a:r>
            <a:r>
              <a:rPr lang="pl-PL" sz="2000" dirty="0" smtClean="0"/>
              <a:t>załącznika do </a:t>
            </a:r>
            <a:r>
              <a:rPr lang="pl-PL" sz="2000" dirty="0"/>
              <a:t>decyzji Komisji 2014/709/UE, spełniają wymagania zapobiegające rozprzestrzenianiu się </a:t>
            </a:r>
            <a:r>
              <a:rPr lang="pl-PL" sz="2000" dirty="0" smtClean="0"/>
              <a:t>wirusa afrykańskiego </a:t>
            </a:r>
            <a:r>
              <a:rPr lang="pl-PL" sz="2000" dirty="0"/>
              <a:t>pomoru świń oraz jeżeli uzyskano zgodę właściwego organu państwa członkowskiego tranzytu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i państwa członkowskiego przeznaczenia świń na takie przemieszczenie.</a:t>
            </a:r>
          </a:p>
        </p:txBody>
      </p:sp>
    </p:spTree>
    <p:extLst>
      <p:ext uri="{BB962C8B-B14F-4D97-AF65-F5344CB8AC3E}">
        <p14:creationId xmlns:p14="http://schemas.microsoft.com/office/powerpoint/2010/main" val="3957962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</a:t>
            </a:r>
            <a:r>
              <a:rPr lang="pl-PL" sz="20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zagrożenia</a:t>
            </a:r>
            <a:endParaRPr lang="pl-PL" sz="2000" b="1" u="sng" dirty="0" smtClean="0"/>
          </a:p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/>
              <a:t>Dodatkowo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w przypadku przemieszczenia świń do miejsca położonego na terytorium innego </a:t>
            </a:r>
            <a:r>
              <a:rPr lang="pl-PL" sz="2000" dirty="0" smtClean="0"/>
              <a:t>państwa członkowskiego </a:t>
            </a:r>
            <a:r>
              <a:rPr lang="pl-PL" sz="2000" dirty="0"/>
              <a:t>Unii Europejskiej, które znajduje się na obszarze wymienionym w części II lub III </a:t>
            </a:r>
            <a:r>
              <a:rPr lang="pl-PL" sz="2000" dirty="0" smtClean="0"/>
              <a:t>załącznika do </a:t>
            </a:r>
            <a:r>
              <a:rPr lang="pl-PL" sz="2000" dirty="0"/>
              <a:t>decyzji Komisji 2014/709/UE, spełniają wymagania zapobiegające rozprzestrzenianiu się </a:t>
            </a:r>
            <a:r>
              <a:rPr lang="pl-PL" sz="2000" dirty="0" smtClean="0"/>
              <a:t>wirusa afrykańskiego </a:t>
            </a:r>
            <a:r>
              <a:rPr lang="pl-PL" sz="2000" dirty="0"/>
              <a:t>pomoru świń oraz jeżeli uzyskano zgodę właściwego organu państwa członkowskiego tranzytu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i państwa członkowskiego przeznaczenia świń na takie </a:t>
            </a:r>
            <a:r>
              <a:rPr lang="pl-PL" sz="2000" dirty="0" smtClean="0"/>
              <a:t>przemieszczenie oraz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a) powiatowy lekarz weterynarii informuje właściwy organ w państwie członkowskim miejsca </a:t>
            </a:r>
            <a:r>
              <a:rPr lang="pl-PL" sz="2000" dirty="0" smtClean="0"/>
              <a:t>przeznaczenia świń </a:t>
            </a:r>
            <a:r>
              <a:rPr lang="pl-PL" sz="2000" dirty="0"/>
              <a:t>o zamiarze ich przemieszczenia,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b) Główny Lekarz Weterynarii niezwłocznie informuje Komisję Europejską i państwa członkowskie </a:t>
            </a:r>
            <a:r>
              <a:rPr lang="pl-PL" sz="2000" dirty="0" smtClean="0"/>
              <a:t>UE </a:t>
            </a:r>
            <a:r>
              <a:rPr lang="pl-PL" sz="2000" dirty="0"/>
              <a:t>o przyznanym odstępstwie, o którym mowa w ust. 1a pkt 4,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c) w świadectwie zdrowia, w które zaopatruje się przemieszczane świnie, umieszcza </a:t>
            </a:r>
            <a:r>
              <a:rPr lang="pl-PL" sz="2000" dirty="0" smtClean="0"/>
              <a:t>się informację w </a:t>
            </a:r>
            <a:r>
              <a:rPr lang="pl-PL" sz="2000" dirty="0"/>
              <a:t>brzmieniu: „Świnie spełniające warunki określone w art. 3a decyzji Komisji </a:t>
            </a:r>
            <a:r>
              <a:rPr lang="pl-PL" sz="2000" dirty="0" smtClean="0"/>
              <a:t>2014/709/UE oraz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 smtClean="0"/>
              <a:t>d) spełnienie wymagań dotyczących załadunku, transportu, rozładunku i dezynfekcji środka transportu jak przy przemieszczeniu świń </a:t>
            </a:r>
            <a:r>
              <a:rPr lang="pl-PL" sz="2000" dirty="0" err="1" smtClean="0"/>
              <a:t>pochdzących</a:t>
            </a:r>
            <a:r>
              <a:rPr lang="pl-PL" sz="2000" dirty="0" smtClean="0"/>
              <a:t> z obszaru objętego ograniczeniami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80814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468923" y="1274763"/>
            <a:ext cx="8170986" cy="47089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zagrożenia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pl-PL" sz="2000" b="1" u="sng" dirty="0" smtClean="0"/>
          </a:p>
          <a:p>
            <a:pPr algn="ctr">
              <a:spcBef>
                <a:spcPct val="0"/>
              </a:spcBef>
              <a:buNone/>
              <a:defRPr/>
            </a:pPr>
            <a:r>
              <a:rPr lang="pl-PL" sz="2000" b="1" u="sng" dirty="0" smtClean="0"/>
              <a:t>Dodatkowo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W przypadku </a:t>
            </a:r>
            <a:r>
              <a:rPr lang="pl-PL" sz="2000" b="1" dirty="0"/>
              <a:t>przemieszczenia świń z </a:t>
            </a:r>
            <a:r>
              <a:rPr lang="pl-PL" sz="2000" dirty="0"/>
              <a:t>gospodarstwa położonego na </a:t>
            </a:r>
            <a:r>
              <a:rPr lang="pl-PL" sz="2000" b="1" dirty="0">
                <a:solidFill>
                  <a:schemeClr val="tx2"/>
                </a:solidFill>
              </a:rPr>
              <a:t>obszarze zagrożenia</a:t>
            </a:r>
            <a:r>
              <a:rPr lang="pl-PL" sz="2000" dirty="0"/>
              <a:t> poza ten </a:t>
            </a:r>
            <a:r>
              <a:rPr lang="pl-PL" sz="2000" dirty="0" smtClean="0"/>
              <a:t>obszar do </a:t>
            </a:r>
            <a:r>
              <a:rPr lang="pl-PL" sz="2000" dirty="0"/>
              <a:t>miejsca położonego </a:t>
            </a:r>
            <a:r>
              <a:rPr lang="pl-PL" sz="2000" dirty="0" smtClean="0"/>
              <a:t>na </a:t>
            </a:r>
            <a:r>
              <a:rPr lang="pl-PL" sz="2000" b="1" dirty="0" smtClean="0">
                <a:solidFill>
                  <a:srgbClr val="FF0000"/>
                </a:solidFill>
              </a:rPr>
              <a:t>obszarze </a:t>
            </a:r>
            <a:r>
              <a:rPr lang="pl-PL" sz="2000" b="1" dirty="0">
                <a:solidFill>
                  <a:srgbClr val="FF0000"/>
                </a:solidFill>
              </a:rPr>
              <a:t>objętym ograniczeniami </a:t>
            </a:r>
            <a:r>
              <a:rPr lang="pl-PL" sz="2000" dirty="0"/>
              <a:t>na terytorium Rzeczypospolitej Polskiej: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a) powiatowy lekarz weterynarii właściwy ze względu na miejsce: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– pochodzenia świń informuje powiatowego lekarza weterynarii właściwego ze względu na </a:t>
            </a:r>
            <a:r>
              <a:rPr lang="pl-PL" sz="2000" dirty="0" smtClean="0"/>
              <a:t>miejsce przeznaczenia </a:t>
            </a:r>
            <a:r>
              <a:rPr lang="pl-PL" sz="2000" dirty="0"/>
              <a:t>świń o zamiarze ich przemieszczenia,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– przeznaczenia świń informuje powiatowego lekarza weterynarii właściwego ze względu na </a:t>
            </a:r>
            <a:r>
              <a:rPr lang="pl-PL" sz="2000" dirty="0" smtClean="0"/>
              <a:t>miejsce pochodzenia </a:t>
            </a:r>
            <a:r>
              <a:rPr lang="pl-PL" sz="2000" dirty="0"/>
              <a:t>świń o ich przemieszczeniu,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/>
              <a:t>b) świnie przemieszcza się po trasie wyznaczonej przez powiatowego lekarza weterynarii, a środki </a:t>
            </a:r>
            <a:r>
              <a:rPr lang="pl-PL" sz="2000" dirty="0" smtClean="0"/>
              <a:t>transportu do </a:t>
            </a:r>
            <a:r>
              <a:rPr lang="pl-PL" sz="2000" dirty="0"/>
              <a:t>przemieszczania świń oczyszcza się i w razie potrzeby dezynfekuje oraz poddaje </a:t>
            </a:r>
            <a:r>
              <a:rPr lang="pl-PL" sz="2000" dirty="0" smtClean="0"/>
              <a:t>dezynsekcji niezwłocznie </a:t>
            </a:r>
            <a:r>
              <a:rPr lang="pl-PL" sz="2000" dirty="0"/>
              <a:t>po rozładunku;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320582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501675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gospodarstw położonych na </a:t>
            </a:r>
            <a:r>
              <a:rPr lang="pl-PL" sz="20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</a:t>
            </a:r>
            <a:r>
              <a:rPr lang="pl-PL" sz="2000" b="1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zagrożenia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 ten obszar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u="sng" dirty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ISTNIEJE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MOŻLIWOŚĆ WYWOZU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ŚWIŃ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NATYCHMIASTOWEGO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UBOJU poza obszar zagrożenia, do miejsca położonego na terytorium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Polski lub do miejsca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położonego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terytorium państwa członkowskiego Unii Europejskiej, które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znajduje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się na obszarze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wymienionym w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części II lub III załącznika do decyzji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Komisji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2014/709/UE, jeżeli ubój taki nie jest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możliwy w rzeźniach,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znajdujących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się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obszarze zagrożenia, pod warunkiem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że: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w okresie 30 dni bezpośrednio poprzedzających przemieszczenie żadna świnia pochodząca z obszarów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wymienionych w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części II, III i IV załącznika do decyzji Komisji 2014/709/UE nie została wprowadzona do tego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gospodarstwa,                        a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przemieszczane świnie przebywały w tym gospodarstwie co najmniej przez 30 dni poprzedzających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przemieszczenie  lub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dnia urodzenia;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świnie te spełniają warunki określone 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dla przemieszczania świń z obszaru objętego ograniczeniami poza ten obszar</a:t>
            </a:r>
            <a:endParaRPr lang="pl-P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458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7043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9525" y="1284288"/>
            <a:ext cx="9134475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</a:t>
            </a:r>
            <a:r>
              <a:rPr lang="pl-PL" sz="20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transport: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świnie są przewożone do uboju bezpośrednio, bez zatrzymywania się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        i </a:t>
            </a:r>
            <a:r>
              <a:rPr lang="pl-PL" sz="2000" dirty="0">
                <a:solidFill>
                  <a:prstClr val="black"/>
                </a:solidFill>
              </a:rPr>
              <a:t>	rozładunku do wyznaczonej </a:t>
            </a:r>
            <a:r>
              <a:rPr lang="pl-PL" sz="2000" dirty="0" smtClean="0">
                <a:solidFill>
                  <a:prstClr val="black"/>
                </a:solidFill>
              </a:rPr>
              <a:t>rzeźni wyznaczonymi i zaplombowanymi środkami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        transportu;</a:t>
            </a:r>
            <a:endParaRPr lang="pl-PL" sz="20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</a:t>
            </a:r>
            <a:r>
              <a:rPr lang="pl-PL" sz="2000" dirty="0" smtClean="0">
                <a:solidFill>
                  <a:prstClr val="black"/>
                </a:solidFill>
              </a:rPr>
              <a:t>- jeżeli </a:t>
            </a:r>
            <a:r>
              <a:rPr lang="pl-PL" sz="2000" dirty="0">
                <a:solidFill>
                  <a:prstClr val="black"/>
                </a:solidFill>
              </a:rPr>
              <a:t>transport odbywa się poza </a:t>
            </a:r>
            <a:r>
              <a:rPr lang="pl-PL" sz="2000" dirty="0" smtClean="0">
                <a:solidFill>
                  <a:prstClr val="black"/>
                </a:solidFill>
              </a:rPr>
              <a:t>obszar </a:t>
            </a:r>
            <a:r>
              <a:rPr lang="pl-PL" sz="2000" dirty="0">
                <a:solidFill>
                  <a:prstClr val="black"/>
                </a:solidFill>
              </a:rPr>
              <a:t>zagrożenia – wówczas wyłącznie 	określonymi trasami </a:t>
            </a:r>
            <a:r>
              <a:rPr lang="pl-PL" sz="2000" dirty="0" smtClean="0">
                <a:solidFill>
                  <a:prstClr val="black"/>
                </a:solidFill>
              </a:rPr>
              <a:t>przewozu;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 </a:t>
            </a:r>
            <a:r>
              <a:rPr lang="pl-PL" sz="2000" dirty="0" smtClean="0">
                <a:solidFill>
                  <a:prstClr val="black"/>
                </a:solidFill>
              </a:rPr>
              <a:t>      - pojazdy </a:t>
            </a:r>
            <a:r>
              <a:rPr lang="pl-PL" sz="2000" dirty="0">
                <a:solidFill>
                  <a:prstClr val="black"/>
                </a:solidFill>
              </a:rPr>
              <a:t>muszą być czyszczone i dezynfekowane </a:t>
            </a:r>
            <a:r>
              <a:rPr lang="pl-PL" sz="2000" dirty="0" smtClean="0">
                <a:solidFill>
                  <a:prstClr val="black"/>
                </a:solidFill>
              </a:rPr>
              <a:t>jak </a:t>
            </a:r>
            <a:r>
              <a:rPr lang="pl-PL" sz="2000" dirty="0">
                <a:solidFill>
                  <a:prstClr val="black"/>
                </a:solidFill>
              </a:rPr>
              <a:t>najszybciej po rozładunku</a:t>
            </a:r>
            <a:r>
              <a:rPr lang="pl-PL" sz="2000" dirty="0" smtClean="0">
                <a:solidFill>
                  <a:prstClr val="black"/>
                </a:solidFill>
              </a:rPr>
              <a:t>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</a:t>
            </a:r>
            <a:r>
              <a:rPr lang="pl-PL" sz="20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powiadomienie właściwych PLW: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pl-PL" sz="20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PLW właściwy ze względu na miejsce położenia rzeźni został poinformowany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          o </a:t>
            </a:r>
            <a:r>
              <a:rPr lang="pl-PL" sz="2000" dirty="0">
                <a:solidFill>
                  <a:prstClr val="black"/>
                </a:solidFill>
              </a:rPr>
              <a:t>	planowanym terminie przywozu świń i przekazał informację o przywozie </a:t>
            </a:r>
            <a:r>
              <a:rPr lang="pl-PL" sz="2000" dirty="0" smtClean="0">
                <a:solidFill>
                  <a:prstClr val="black"/>
                </a:solidFill>
              </a:rPr>
              <a:t>świń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       </a:t>
            </a:r>
            <a:r>
              <a:rPr lang="pl-PL" sz="2000" dirty="0">
                <a:solidFill>
                  <a:prstClr val="black"/>
                </a:solidFill>
              </a:rPr>
              <a:t>	do rzeźni PLW właściwemu ze względu na miejsce wysyłki;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909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3478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- </a:t>
            </a:r>
            <a:r>
              <a:rPr lang="pl-PL" sz="20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wymagania dla rzeźni: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rzeźnia została </a:t>
            </a:r>
            <a:r>
              <a:rPr lang="pl-PL" sz="2000" dirty="0" smtClean="0">
                <a:solidFill>
                  <a:prstClr val="black"/>
                </a:solidFill>
              </a:rPr>
              <a:t>zatwierdzona specjalnie </a:t>
            </a:r>
            <a:r>
              <a:rPr lang="pl-PL" sz="2000" dirty="0">
                <a:solidFill>
                  <a:prstClr val="black"/>
                </a:solidFill>
              </a:rPr>
              <a:t>do </a:t>
            </a:r>
            <a:r>
              <a:rPr lang="pl-PL" sz="2000" dirty="0" smtClean="0">
                <a:solidFill>
                  <a:prstClr val="black"/>
                </a:solidFill>
              </a:rPr>
              <a:t>przeprowadzania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       </a:t>
            </a:r>
            <a:r>
              <a:rPr lang="pl-PL" sz="2000" dirty="0">
                <a:solidFill>
                  <a:prstClr val="black"/>
                </a:solidFill>
              </a:rPr>
              <a:t>uboju świń </a:t>
            </a:r>
            <a:r>
              <a:rPr lang="pl-PL" sz="2000" dirty="0" smtClean="0">
                <a:solidFill>
                  <a:prstClr val="black"/>
                </a:solidFill>
              </a:rPr>
              <a:t>pochodzących </a:t>
            </a:r>
            <a:r>
              <a:rPr lang="pl-PL" sz="2000" dirty="0">
                <a:solidFill>
                  <a:prstClr val="black"/>
                </a:solidFill>
              </a:rPr>
              <a:t>z obszaru zagrożenia;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po przywozie do rzeźni świnie są przetrzymywane i poddawane ubojowi 	oddzielnie od innych świń, w dniu, w którym są poddawane ubojowi wyłącznie 	świnie pochodzące z obszaru zagrożenia;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produkty uboczne pochodzące z ubitych świń muszą być przechowywane 	oddzielnie, a następnie niezwłocznie poddane obróbce w zakładzie 	przetwórczym, która zapewni, </a:t>
            </a:r>
            <a:r>
              <a:rPr lang="pl-PL" sz="2000" dirty="0" smtClean="0">
                <a:solidFill>
                  <a:prstClr val="black"/>
                </a:solidFill>
              </a:rPr>
              <a:t>że </a:t>
            </a:r>
            <a:r>
              <a:rPr lang="pl-PL" sz="2000" dirty="0">
                <a:solidFill>
                  <a:prstClr val="black"/>
                </a:solidFill>
              </a:rPr>
              <a:t>otrzymane z nich produkty pochodne nie 	stwarzają zagrożenia rozprzestrzeniania się </a:t>
            </a:r>
            <a:r>
              <a:rPr lang="pl-PL" sz="2000" dirty="0" smtClean="0">
                <a:solidFill>
                  <a:prstClr val="black"/>
                </a:solidFill>
              </a:rPr>
              <a:t>ASF.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1139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3477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- </a:t>
            </a:r>
            <a:r>
              <a:rPr lang="pl-PL" sz="20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zakładów </a:t>
            </a:r>
            <a:r>
              <a:rPr lang="pl-PL" sz="20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(innych niż rzeźnia):</a:t>
            </a:r>
            <a:endParaRPr lang="pl-PL" sz="2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zakłady</a:t>
            </a:r>
            <a:r>
              <a:rPr lang="pl-PL" sz="2000" dirty="0">
                <a:solidFill>
                  <a:prstClr val="black"/>
                </a:solidFill>
              </a:rPr>
              <a:t> produkujące, przechowujące i przetwarzające świeże mięso, mięso 	mielone, mięso odkostnione mechanicznie, surowe wyroby mięsne i produkty 	mięsne uzyskane ze świń pochodzących z obszaru zagrożenia,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muszą być 	</a:t>
            </a:r>
            <a:r>
              <a:rPr lang="pl-PL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zatwierdzone specjalnie </a:t>
            </a:r>
            <a:r>
              <a:rPr lang="pl-PL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tego celu przez PLW;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- ww. produkty pochodzenia zwierzęcego muszą zostać oznakowane </a:t>
            </a:r>
            <a:r>
              <a:rPr lang="pl-PL" sz="2000" u="sng" dirty="0">
                <a:solidFill>
                  <a:prstClr val="black"/>
                </a:solidFill>
              </a:rPr>
              <a:t>znakiem </a:t>
            </a:r>
            <a:r>
              <a:rPr lang="pl-PL" sz="2000" dirty="0">
                <a:solidFill>
                  <a:prstClr val="black"/>
                </a:solidFill>
              </a:rPr>
              <a:t>	</a:t>
            </a:r>
            <a:r>
              <a:rPr lang="pl-PL" sz="2000" u="sng" dirty="0">
                <a:solidFill>
                  <a:prstClr val="black"/>
                </a:solidFill>
              </a:rPr>
              <a:t>weterynaryjnym w kształcie koła</a:t>
            </a:r>
            <a:r>
              <a:rPr lang="pl-PL" sz="2000" dirty="0">
                <a:solidFill>
                  <a:prstClr val="black"/>
                </a:solidFill>
              </a:rPr>
              <a:t> i mogą być przeznaczone do obrotu wyłącznie 	na terytorium RP.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cs typeface="Arial" charset="0"/>
              </a:rPr>
              <a:t>Afrykański pomór świń</a:t>
            </a:r>
            <a:endParaRPr lang="en-US" altLang="pl-PL" sz="3200">
              <a:cs typeface="Arial" charset="0"/>
            </a:endParaRPr>
          </a:p>
        </p:txBody>
      </p:sp>
      <p:sp>
        <p:nvSpPr>
          <p:cNvPr id="60419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47358"/>
              </p:ext>
            </p:extLst>
          </p:nvPr>
        </p:nvGraphicFramePr>
        <p:xfrm>
          <a:off x="0" y="-10358"/>
          <a:ext cx="9134475" cy="6672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286"/>
                <a:gridCol w="2454442"/>
                <a:gridCol w="3332747"/>
              </a:tblGrid>
              <a:tr h="97129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bg1"/>
                          </a:solidFill>
                        </a:rPr>
                        <a:t>Wg znowelizowanego</a:t>
                      </a:r>
                      <a:r>
                        <a:rPr lang="pl-PL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800" dirty="0" smtClean="0">
                          <a:solidFill>
                            <a:schemeClr val="bg1"/>
                          </a:solidFill>
                        </a:rPr>
                        <a:t>załącznika do decyzji wykonawczej Komisji 2014/709/UE do obszarów objętych restrykcjami dodane</a:t>
                      </a:r>
                      <a:r>
                        <a:rPr lang="pl-PL" sz="1800" baseline="0" dirty="0" smtClean="0">
                          <a:solidFill>
                            <a:schemeClr val="bg1"/>
                          </a:solidFill>
                        </a:rPr>
                        <a:t> zostaną następujące gminy lub ich części:</a:t>
                      </a:r>
                      <a:endParaRPr lang="pl-PL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l-PL" sz="18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Obszar</a:t>
                      </a:r>
                      <a:r>
                        <a:rPr lang="pl-PL" sz="1800" b="1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ochronny</a:t>
                      </a:r>
                      <a:endParaRPr lang="pl-PL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Obszar objęty ograniczeniami</a:t>
                      </a:r>
                      <a:endParaRPr lang="pl-PL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Obszar zagrożenia</a:t>
                      </a:r>
                      <a:endParaRPr lang="pl-PL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17" marB="45717"/>
                </a:tc>
              </a:tr>
              <a:tr h="5060894">
                <a:tc>
                  <a:txBody>
                    <a:bodyPr/>
                    <a:lstStyle/>
                    <a:p>
                      <a:r>
                        <a:rPr lang="pl-PL" sz="1800" b="1" baseline="0" dirty="0" smtClean="0">
                          <a:solidFill>
                            <a:srgbClr val="FFC000"/>
                          </a:solidFill>
                        </a:rPr>
                        <a:t>Obszar ochronny - obszary państwa wymienione w cz. I załącznika do Decyzji wykonawczej Komisji Nr 2014/709/UE – są to obszary państwa na których ryzyko wynika z pewnej bliskości zakażenia występującego w populacji dzików</a:t>
                      </a:r>
                    </a:p>
                    <a:p>
                      <a:endParaRPr lang="pl-PL" sz="1800" baseline="0" dirty="0" smtClean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obszary państwa wymienione w cz. II załącznika do Decyzji wykonawczej Komisji Nr 2014/709/UE – są to obszary państwa gdzie choroba dotyczy  dzików</a:t>
                      </a:r>
                    </a:p>
                    <a:p>
                      <a:pPr algn="ctr"/>
                      <a:endParaRPr lang="pl-PL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None/>
                      </a:pPr>
                      <a:r>
                        <a:rPr lang="pl-PL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obszary państwa wymienione w cz. III załącznika do Decyzji wykonawczej Komisji Nr 2014/709/UE – są to obszary państwa gdzie choroba dotyczy trzody chlewnej i dzików, sytuacja epizootyczna jest dynamiczna, a jej rozwój niepewny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None/>
                      </a:pPr>
                      <a:endParaRPr lang="pl-PL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w obszarze </a:t>
            </a: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3" y="1124744"/>
            <a:ext cx="4871045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r>
              <a:rPr lang="pl-PL" sz="1600" dirty="0" smtClean="0">
                <a:solidFill>
                  <a:prstClr val="black"/>
                </a:solidFill>
              </a:rPr>
              <a:t>W takim przypadku mięso wieprzowe, surowe wyroby mięsne, MOM, mięso mielone i produkty mięsne* są znakowane znakiem jakości zdrowotnej (na tuszach, półtuszach, ćwierćtuszach) lub weterynaryjnym znakiem identyfikacyjnym (na etykietach), w kształcie:</a:t>
            </a:r>
          </a:p>
        </p:txBody>
      </p:sp>
      <p:sp>
        <p:nvSpPr>
          <p:cNvPr id="30" name="Rectangle 3"/>
          <p:cNvSpPr txBox="1">
            <a:spLocks/>
          </p:cNvSpPr>
          <p:nvPr/>
        </p:nvSpPr>
        <p:spPr>
          <a:xfrm>
            <a:off x="467544" y="2996952"/>
            <a:ext cx="4871045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r>
              <a:rPr lang="pl-PL" sz="1600" b="1" dirty="0" smtClean="0">
                <a:solidFill>
                  <a:srgbClr val="0000FF"/>
                </a:solidFill>
              </a:rPr>
              <a:t>UWAGA!!!</a:t>
            </a:r>
          </a:p>
          <a:p>
            <a:pPr marL="0" indent="0" algn="ctr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r>
              <a:rPr lang="pl-PL" sz="1600" b="1" dirty="0" smtClean="0">
                <a:solidFill>
                  <a:srgbClr val="0000FF"/>
                </a:solidFill>
              </a:rPr>
              <a:t>Dystrybucja ograniczona wyłącznie na obszarze zagrożenia. 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67544" y="3865126"/>
            <a:ext cx="7776628" cy="2516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Clr>
                <a:srgbClr val="94C600"/>
              </a:buClr>
              <a:buFontTx/>
              <a:buNone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* - Mięso wieprzowe, surowe wyroby mięsne, mięso mielone, mogą zostać poddane obróbce, zgodnie z parametrami gwarantującymi zniszczenie wirusa ASF, o których mowa w r</a:t>
            </a:r>
            <a:r>
              <a:rPr lang="pl-PL" sz="1800" dirty="0" smtClean="0">
                <a:solidFill>
                  <a:srgbClr val="3E3D2D"/>
                </a:solidFill>
              </a:rPr>
              <a:t>ozporządzeniu </a:t>
            </a:r>
            <a:r>
              <a:rPr lang="pl-PL" sz="1800" dirty="0" err="1">
                <a:solidFill>
                  <a:srgbClr val="3E3D2D"/>
                </a:solidFill>
              </a:rPr>
              <a:t>MRiRW</a:t>
            </a:r>
            <a:r>
              <a:rPr lang="pl-PL" sz="1800" dirty="0">
                <a:solidFill>
                  <a:srgbClr val="3E3D2D"/>
                </a:solidFill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1800" dirty="0" smtClean="0">
                <a:solidFill>
                  <a:srgbClr val="3E3D2D"/>
                </a:solidFill>
              </a:rPr>
              <a:t>zwierząt (Dz. U. z 2016r. Poz. 1762). Tak uzyskane produkty mięsne mogą być oznakowane weterynaryjnym znakiem identyfikacyjnym </a:t>
            </a:r>
            <a:r>
              <a:rPr lang="pl-PL" sz="1800" b="1" dirty="0" smtClean="0">
                <a:solidFill>
                  <a:srgbClr val="0000FF"/>
                </a:solidFill>
              </a:rPr>
              <a:t>w kształcie owalu.</a:t>
            </a:r>
            <a:r>
              <a:rPr lang="pl-PL" sz="1800" dirty="0" smtClean="0">
                <a:solidFill>
                  <a:srgbClr val="3E3D2D"/>
                </a:solidFill>
              </a:rPr>
              <a:t> </a:t>
            </a:r>
            <a:r>
              <a:rPr lang="pl-PL" sz="1800" dirty="0">
                <a:solidFill>
                  <a:srgbClr val="3E3D2D"/>
                </a:solidFill>
              </a:rPr>
              <a:t> </a:t>
            </a:r>
            <a:r>
              <a:rPr lang="pl-PL" sz="1800" dirty="0" smtClean="0">
                <a:solidFill>
                  <a:srgbClr val="3E3D2D"/>
                </a:solidFill>
              </a:rPr>
              <a:t>Dystrybucja bez ograniczeń.</a:t>
            </a:r>
            <a:endParaRPr lang="pl-PL" sz="1800" dirty="0" smtClean="0">
              <a:solidFill>
                <a:prstClr val="black"/>
              </a:solidFill>
            </a:endParaRPr>
          </a:p>
        </p:txBody>
      </p:sp>
      <p:sp>
        <p:nvSpPr>
          <p:cNvPr id="3" name="Pięciokąt foremny 2"/>
          <p:cNvSpPr/>
          <p:nvPr/>
        </p:nvSpPr>
        <p:spPr>
          <a:xfrm>
            <a:off x="5868144" y="1232756"/>
            <a:ext cx="2041427" cy="1944216"/>
          </a:xfrm>
          <a:prstGeom prst="pent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88000" rtlCol="0" anchor="ctr"/>
          <a:lstStyle/>
          <a:p>
            <a:pPr algn="ctr" eaLnBrk="1" hangingPunct="1"/>
            <a:r>
              <a:rPr lang="pl-PL" sz="2200" b="1" dirty="0" smtClean="0">
                <a:solidFill>
                  <a:prstClr val="black"/>
                </a:solidFill>
              </a:rPr>
              <a:t>PL</a:t>
            </a:r>
          </a:p>
          <a:p>
            <a:pPr algn="ctr" eaLnBrk="1" hangingPunct="1"/>
            <a:r>
              <a:rPr lang="pl-PL" sz="2200" b="1" dirty="0" smtClean="0">
                <a:solidFill>
                  <a:prstClr val="black"/>
                </a:solidFill>
              </a:rPr>
              <a:t>12345678</a:t>
            </a:r>
          </a:p>
          <a:p>
            <a:pPr algn="ctr" eaLnBrk="1" hangingPunct="1"/>
            <a:r>
              <a:rPr lang="pl-PL" sz="2200" b="1" dirty="0" smtClean="0">
                <a:solidFill>
                  <a:prstClr val="black"/>
                </a:solidFill>
              </a:rPr>
              <a:t>WE</a:t>
            </a:r>
            <a:endParaRPr lang="en-GB" sz="2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2304257"/>
          </a:xfrm>
        </p:spPr>
        <p:txBody>
          <a:bodyPr>
            <a:noAutofit/>
          </a:bodyPr>
          <a:lstStyle/>
          <a:p>
            <a:pPr marL="297180" lvl="1" indent="0" algn="ctr">
              <a:buNone/>
              <a:defRPr/>
            </a:pPr>
            <a:r>
              <a:rPr lang="pl-PL" sz="1600" b="1" dirty="0">
                <a:solidFill>
                  <a:srgbClr val="0000FF"/>
                </a:solidFill>
              </a:rPr>
              <a:t>ODSTĘPSTWA OD </a:t>
            </a:r>
            <a:r>
              <a:rPr lang="pl-PL" sz="1600" b="1" dirty="0" smtClean="0">
                <a:solidFill>
                  <a:srgbClr val="0000FF"/>
                </a:solidFill>
              </a:rPr>
              <a:t>ZAKAZU – DODATKOWE WYMAGANIA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175" lvl="1" indent="0" algn="just">
              <a:buNone/>
              <a:defRPr/>
            </a:pPr>
            <a:r>
              <a:rPr lang="pl-PL" sz="2000" b="1" u="sng" dirty="0" smtClean="0">
                <a:solidFill>
                  <a:srgbClr val="0000FF"/>
                </a:solidFill>
              </a:rPr>
              <a:t>Zakłady inne niż rzeźnia: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zakłady </a:t>
            </a:r>
            <a:r>
              <a:rPr lang="pl-PL" sz="2000" dirty="0">
                <a:solidFill>
                  <a:prstClr val="black"/>
                </a:solidFill>
              </a:rPr>
              <a:t>produkujące, przechowujące i przetwarzające świeże </a:t>
            </a:r>
            <a:r>
              <a:rPr lang="pl-PL" sz="2000" dirty="0" smtClean="0">
                <a:solidFill>
                  <a:prstClr val="black"/>
                </a:solidFill>
              </a:rPr>
              <a:t>mięso, mięso mielone</a:t>
            </a:r>
            <a:r>
              <a:rPr lang="pl-PL" sz="2000" dirty="0">
                <a:solidFill>
                  <a:prstClr val="black"/>
                </a:solidFill>
              </a:rPr>
              <a:t>, mięso </a:t>
            </a:r>
            <a:r>
              <a:rPr lang="pl-PL" sz="2000" dirty="0" smtClean="0">
                <a:solidFill>
                  <a:prstClr val="black"/>
                </a:solidFill>
              </a:rPr>
              <a:t>odkostnione mechanicznie</a:t>
            </a:r>
            <a:r>
              <a:rPr lang="pl-PL" sz="2000" dirty="0">
                <a:solidFill>
                  <a:prstClr val="black"/>
                </a:solidFill>
              </a:rPr>
              <a:t>, surowe wyroby mięsne i produkty </a:t>
            </a:r>
            <a:r>
              <a:rPr lang="pl-PL" sz="2000" dirty="0" smtClean="0">
                <a:solidFill>
                  <a:prstClr val="black"/>
                </a:solidFill>
              </a:rPr>
              <a:t>mięsne uzyskane </a:t>
            </a:r>
            <a:r>
              <a:rPr lang="pl-PL" sz="2000" dirty="0">
                <a:solidFill>
                  <a:prstClr val="black"/>
                </a:solidFill>
              </a:rPr>
              <a:t>ze świń pochodzących z obszaru zagrożenia, muszą </a:t>
            </a:r>
            <a:r>
              <a:rPr lang="pl-PL" sz="2000" dirty="0" smtClean="0">
                <a:solidFill>
                  <a:prstClr val="black"/>
                </a:solidFill>
              </a:rPr>
              <a:t>być również wyznaczone </a:t>
            </a:r>
            <a:r>
              <a:rPr lang="pl-PL" sz="2000" dirty="0">
                <a:solidFill>
                  <a:prstClr val="black"/>
                </a:solidFill>
              </a:rPr>
              <a:t>specjalnie do tego celu przez PLW;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3789041"/>
            <a:ext cx="525658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r>
              <a:rPr lang="pl-PL" sz="1600" dirty="0">
                <a:solidFill>
                  <a:prstClr val="black"/>
                </a:solidFill>
              </a:rPr>
              <a:t>W takim przypadku mięso wieprzowe, surowe wyroby mięsne, mięso </a:t>
            </a:r>
            <a:r>
              <a:rPr lang="pl-PL" sz="1600" dirty="0" smtClean="0">
                <a:solidFill>
                  <a:prstClr val="black"/>
                </a:solidFill>
              </a:rPr>
              <a:t>mielone, MOM </a:t>
            </a:r>
            <a:r>
              <a:rPr lang="pl-PL" sz="1600" dirty="0">
                <a:solidFill>
                  <a:prstClr val="black"/>
                </a:solidFill>
              </a:rPr>
              <a:t>i produkty mięsne* </a:t>
            </a:r>
            <a:r>
              <a:rPr lang="pl-PL" sz="1600" dirty="0" smtClean="0">
                <a:solidFill>
                  <a:prstClr val="black"/>
                </a:solidFill>
              </a:rPr>
              <a:t>są </a:t>
            </a:r>
            <a:r>
              <a:rPr lang="pl-PL" sz="1600" dirty="0">
                <a:solidFill>
                  <a:prstClr val="black"/>
                </a:solidFill>
              </a:rPr>
              <a:t>znakowane znakiem jakości zdrowotnej (na tuszach, półtuszach, ćwierćtuszach) lub weterynaryjnym znakiem identyfikacyjnym (na etykietach), w kształcie:</a:t>
            </a:r>
          </a:p>
          <a:p>
            <a:pPr marL="0" lvl="1" indent="0" algn="just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pl-PL" sz="1600" dirty="0">
              <a:solidFill>
                <a:prstClr val="black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5802267" y="3632440"/>
            <a:ext cx="2825426" cy="2448272"/>
            <a:chOff x="5193438" y="3298651"/>
            <a:chExt cx="3249175" cy="2875945"/>
          </a:xfrm>
        </p:grpSpPr>
        <p:sp>
          <p:nvSpPr>
            <p:cNvPr id="7" name="pole tekstowe 6"/>
            <p:cNvSpPr txBox="1"/>
            <p:nvPr/>
          </p:nvSpPr>
          <p:spPr>
            <a:xfrm rot="5400000">
              <a:off x="7881704" y="4702235"/>
              <a:ext cx="697095" cy="424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pl-PL" dirty="0" smtClean="0">
                  <a:solidFill>
                    <a:prstClr val="black"/>
                  </a:solidFill>
                  <a:latin typeface="Century Gothic"/>
                  <a:cs typeface="Lucida Sans Unicode" pitchFamily="34" charset="0"/>
                </a:rPr>
                <a:t>???</a:t>
              </a:r>
              <a:endParaRPr lang="en-GB" dirty="0">
                <a:solidFill>
                  <a:prstClr val="black"/>
                </a:solidFill>
                <a:latin typeface="Century Gothic"/>
                <a:cs typeface="Lucida Sans Unicode" pitchFamily="34" charset="0"/>
              </a:endParaRPr>
            </a:p>
          </p:txBody>
        </p:sp>
        <p:grpSp>
          <p:nvGrpSpPr>
            <p:cNvPr id="8" name="Grupa 7"/>
            <p:cNvGrpSpPr/>
            <p:nvPr/>
          </p:nvGrpSpPr>
          <p:grpSpPr>
            <a:xfrm>
              <a:off x="5193438" y="3298651"/>
              <a:ext cx="3036814" cy="2875945"/>
              <a:chOff x="5193438" y="3298651"/>
              <a:chExt cx="3036814" cy="2875945"/>
            </a:xfrm>
          </p:grpSpPr>
          <p:cxnSp>
            <p:nvCxnSpPr>
              <p:cNvPr id="10" name="Łącznik prosty ze strzałką 9"/>
              <p:cNvCxnSpPr/>
              <p:nvPr/>
            </p:nvCxnSpPr>
            <p:spPr>
              <a:xfrm>
                <a:off x="6804248" y="3483317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upa 10"/>
              <p:cNvGrpSpPr/>
              <p:nvPr/>
            </p:nvGrpSpPr>
            <p:grpSpPr>
              <a:xfrm>
                <a:off x="5204298" y="3494350"/>
                <a:ext cx="2520000" cy="2680246"/>
                <a:chOff x="5122924" y="2233753"/>
                <a:chExt cx="2520000" cy="2680246"/>
              </a:xfrm>
            </p:grpSpPr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5122924" y="2233753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a 18"/>
                <p:cNvSpPr/>
                <p:nvPr/>
              </p:nvSpPr>
              <p:spPr>
                <a:xfrm>
                  <a:off x="5122924" y="2393999"/>
                  <a:ext cx="2520000" cy="252000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 eaLnBrk="1" hangingPunct="1"/>
                  <a:r>
                    <a:rPr lang="pl-PL" sz="2600" b="1" dirty="0" smtClean="0">
                      <a:solidFill>
                        <a:prstClr val="black"/>
                      </a:solidFill>
                    </a:rPr>
                    <a:t>PL</a:t>
                  </a:r>
                </a:p>
                <a:p>
                  <a:pPr algn="ctr" eaLnBrk="1" hangingPunct="1"/>
                  <a:r>
                    <a:rPr lang="pl-PL" sz="2600" b="1" dirty="0" smtClean="0">
                      <a:solidFill>
                        <a:prstClr val="black"/>
                      </a:solidFill>
                    </a:rPr>
                    <a:t>12345678</a:t>
                  </a:r>
                </a:p>
                <a:p>
                  <a:pPr algn="ctr" eaLnBrk="1" hangingPunct="1"/>
                  <a:r>
                    <a:rPr lang="pl-PL" sz="2600" b="1" dirty="0" smtClean="0">
                      <a:solidFill>
                        <a:prstClr val="black"/>
                      </a:solidFill>
                    </a:rPr>
                    <a:t>WE</a:t>
                  </a:r>
                  <a:endParaRPr lang="en-GB" sz="2600" b="1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" name="pole tekstowe 11"/>
              <p:cNvSpPr txBox="1"/>
              <p:nvPr/>
            </p:nvSpPr>
            <p:spPr>
              <a:xfrm>
                <a:off x="6179604" y="3298651"/>
                <a:ext cx="682433" cy="43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/>
                <a:r>
                  <a:rPr lang="pl-PL" dirty="0" smtClean="0">
                    <a:solidFill>
                      <a:prstClr val="black"/>
                    </a:solidFill>
                    <a:latin typeface="Century Gothic"/>
                    <a:cs typeface="Lucida Sans Unicode" pitchFamily="34" charset="0"/>
                  </a:rPr>
                  <a:t>???</a:t>
                </a:r>
                <a:endParaRPr lang="en-GB" dirty="0">
                  <a:solidFill>
                    <a:prstClr val="black"/>
                  </a:solidFill>
                  <a:latin typeface="Century Gothic"/>
                  <a:cs typeface="Lucida Sans Unicode" pitchFamily="34" charset="0"/>
                </a:endParaRPr>
              </a:p>
            </p:txBody>
          </p:sp>
          <p:cxnSp>
            <p:nvCxnSpPr>
              <p:cNvPr id="13" name="Łącznik prostoliniowy 12"/>
              <p:cNvCxnSpPr/>
              <p:nvPr/>
            </p:nvCxnSpPr>
            <p:spPr>
              <a:xfrm>
                <a:off x="6243811" y="3645024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oliniowy 13"/>
              <p:cNvCxnSpPr/>
              <p:nvPr/>
            </p:nvCxnSpPr>
            <p:spPr>
              <a:xfrm>
                <a:off x="6245457" y="6174596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>
                <a:stCxn id="7" idx="3"/>
              </p:cNvCxnSpPr>
              <p:nvPr/>
            </p:nvCxnSpPr>
            <p:spPr>
              <a:xfrm>
                <a:off x="8230251" y="5263144"/>
                <a:ext cx="0" cy="911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ze strzałką 15"/>
              <p:cNvCxnSpPr>
                <a:stCxn id="7" idx="1"/>
              </p:cNvCxnSpPr>
              <p:nvPr/>
            </p:nvCxnSpPr>
            <p:spPr>
              <a:xfrm flipV="1">
                <a:off x="8230251" y="3653904"/>
                <a:ext cx="1" cy="9121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oliniowy 16"/>
              <p:cNvCxnSpPr/>
              <p:nvPr/>
            </p:nvCxnSpPr>
            <p:spPr>
              <a:xfrm flipV="1">
                <a:off x="5193438" y="3501008"/>
                <a:ext cx="0" cy="14401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Łącznik prostoliniowy 8"/>
            <p:cNvCxnSpPr/>
            <p:nvPr/>
          </p:nvCxnSpPr>
          <p:spPr>
            <a:xfrm flipV="1">
              <a:off x="7750214" y="3476594"/>
              <a:ext cx="0" cy="14855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"/>
          <p:cNvSpPr txBox="1">
            <a:spLocks/>
          </p:cNvSpPr>
          <p:nvPr/>
        </p:nvSpPr>
        <p:spPr>
          <a:xfrm>
            <a:off x="456693" y="5445224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r>
              <a:rPr lang="pl-PL" sz="1600" dirty="0" smtClean="0">
                <a:solidFill>
                  <a:prstClr val="black"/>
                </a:solidFill>
              </a:rPr>
              <a:t>Dystrybucja ograniczona do terenu Polski. </a:t>
            </a:r>
            <a:endParaRPr lang="pl-PL" sz="1600" dirty="0">
              <a:solidFill>
                <a:prstClr val="black"/>
              </a:solidFill>
            </a:endParaRPr>
          </a:p>
          <a:p>
            <a:pPr marL="0" lvl="1" indent="0" algn="just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* - Mięso wieprzowe, surowe wyroby mięsne, mięso mielone, mogą zostać poddane obróbce, zgodnie z parametrami gwarantującymi zniszczenie wirusa ASF, o których mowa w r</a:t>
            </a:r>
            <a:r>
              <a:rPr lang="pl-PL" sz="2000" dirty="0" smtClean="0">
                <a:latin typeface="+mj-lt"/>
              </a:rPr>
              <a:t>ozporządzeniu </a:t>
            </a:r>
            <a:r>
              <a:rPr lang="pl-PL" sz="2000" dirty="0" err="1">
                <a:latin typeface="+mj-lt"/>
              </a:rPr>
              <a:t>MRiRW</a:t>
            </a:r>
            <a:r>
              <a:rPr lang="pl-PL" sz="2000" dirty="0">
                <a:latin typeface="+mj-lt"/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2000" dirty="0" smtClean="0">
                <a:latin typeface="+mj-lt"/>
              </a:rPr>
              <a:t>zwierząt (Dz. U. z 2016r. Poz. 1762). Tak uzyskane produkty mięsne mogą być oznakowane weterynaryjnym znakiem identyfikacyjnym </a:t>
            </a:r>
            <a:r>
              <a:rPr lang="pl-PL" sz="2000" b="1" dirty="0" smtClean="0">
                <a:solidFill>
                  <a:srgbClr val="0000FF"/>
                </a:solidFill>
                <a:latin typeface="+mj-lt"/>
              </a:rPr>
              <a:t>w kształcie owalu</a:t>
            </a:r>
            <a:r>
              <a:rPr lang="pl-PL" sz="2000" dirty="0" smtClean="0">
                <a:latin typeface="+mj-lt"/>
              </a:rPr>
              <a:t>. 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Dystrybucja bez ograniczeń.</a:t>
            </a: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3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Scenariusz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A i B </a:t>
            </a: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– świnie przemieszczane z obszaru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zapowietrzonego i zagrożonego</a:t>
            </a: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2119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dirty="0" smtClean="0">
                <a:solidFill>
                  <a:schemeClr val="tx1"/>
                </a:solidFill>
                <a:latin typeface="+mj-lt"/>
              </a:rPr>
              <a:t>Gdy świnie pochodzą z gospodarstw </a:t>
            </a:r>
            <a:r>
              <a:rPr lang="pl-PL" b="1" u="sng" dirty="0" smtClean="0">
                <a:solidFill>
                  <a:srgbClr val="FF66FF"/>
                </a:solidFill>
                <a:latin typeface="+mj-lt"/>
              </a:rPr>
              <a:t>LUB</a:t>
            </a:r>
            <a:r>
              <a:rPr lang="pl-PL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j-lt"/>
              </a:rPr>
              <a:t>trafiają do </a:t>
            </a:r>
            <a:r>
              <a:rPr lang="pl-PL" dirty="0" smtClean="0">
                <a:solidFill>
                  <a:schemeClr val="tx1"/>
                </a:solidFill>
                <a:latin typeface="+mj-lt"/>
              </a:rPr>
              <a:t>rzeźni, zlokalizowanych na </a:t>
            </a:r>
            <a:r>
              <a:rPr lang="pl-PL" dirty="0">
                <a:solidFill>
                  <a:schemeClr val="tx1"/>
                </a:solidFill>
                <a:latin typeface="+mj-lt"/>
              </a:rPr>
              <a:t>obszarze zapowietrzonym </a:t>
            </a:r>
            <a:r>
              <a:rPr lang="pl-PL" dirty="0" smtClean="0">
                <a:solidFill>
                  <a:schemeClr val="tx1"/>
                </a:solidFill>
                <a:latin typeface="+mj-lt"/>
              </a:rPr>
              <a:t>lub zagrożonym, wyznaczonych w związku </a:t>
            </a:r>
            <a:br>
              <a:rPr lang="pl-PL" dirty="0" smtClean="0">
                <a:solidFill>
                  <a:schemeClr val="tx1"/>
                </a:solidFill>
                <a:latin typeface="+mj-lt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</a:rPr>
              <a:t>z wystąpieniem ogniska ASF u świń, świeże mięso znakuje się specjalnym znakiem jakości zdrowotnej: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2776202" y="3176902"/>
            <a:ext cx="3871926" cy="2385556"/>
            <a:chOff x="5031252" y="3636812"/>
            <a:chExt cx="3871926" cy="2385556"/>
          </a:xfrm>
        </p:grpSpPr>
        <p:grpSp>
          <p:nvGrpSpPr>
            <p:cNvPr id="6" name="Grupa 5"/>
            <p:cNvGrpSpPr/>
            <p:nvPr/>
          </p:nvGrpSpPr>
          <p:grpSpPr>
            <a:xfrm>
              <a:off x="5031252" y="3636812"/>
              <a:ext cx="3871926" cy="2385556"/>
              <a:chOff x="4477727" y="2528443"/>
              <a:chExt cx="3871926" cy="2385556"/>
            </a:xfrm>
          </p:grpSpPr>
          <p:cxnSp>
            <p:nvCxnSpPr>
              <p:cNvPr id="9" name="Łącznik prostoliniowy 8"/>
              <p:cNvCxnSpPr/>
              <p:nvPr/>
            </p:nvCxnSpPr>
            <p:spPr>
              <a:xfrm flipV="1">
                <a:off x="7900985" y="2681751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Łącznik prosty ze strzałką 9"/>
              <p:cNvCxnSpPr/>
              <p:nvPr/>
            </p:nvCxnSpPr>
            <p:spPr>
              <a:xfrm>
                <a:off x="6940851" y="2705566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oliniowy 10"/>
              <p:cNvCxnSpPr/>
              <p:nvPr/>
            </p:nvCxnSpPr>
            <p:spPr>
              <a:xfrm flipV="1">
                <a:off x="4477727" y="2690140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a 11"/>
              <p:cNvGrpSpPr/>
              <p:nvPr/>
            </p:nvGrpSpPr>
            <p:grpSpPr>
              <a:xfrm>
                <a:off x="4478290" y="2528443"/>
                <a:ext cx="3871363" cy="2385556"/>
                <a:chOff x="4478290" y="2528443"/>
                <a:chExt cx="3871363" cy="2385556"/>
              </a:xfrm>
            </p:grpSpPr>
            <p:grpSp>
              <p:nvGrpSpPr>
                <p:cNvPr id="13" name="Grupa 12"/>
                <p:cNvGrpSpPr/>
                <p:nvPr/>
              </p:nvGrpSpPr>
              <p:grpSpPr>
                <a:xfrm>
                  <a:off x="4478290" y="2710328"/>
                  <a:ext cx="3398665" cy="2203671"/>
                  <a:chOff x="4478290" y="2710328"/>
                  <a:chExt cx="3398665" cy="2203671"/>
                </a:xfrm>
              </p:grpSpPr>
              <p:sp>
                <p:nvSpPr>
                  <p:cNvPr id="20" name="Elipsa 19"/>
                  <p:cNvSpPr/>
                  <p:nvPr/>
                </p:nvSpPr>
                <p:spPr>
                  <a:xfrm>
                    <a:off x="4492579" y="2897775"/>
                    <a:ext cx="3384376" cy="201622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PL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12345678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WE</a:t>
                    </a:r>
                    <a:endParaRPr lang="en-GB" sz="36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21" name="Łącznik prosty ze strzałką 20"/>
                  <p:cNvCxnSpPr/>
                  <p:nvPr/>
                </p:nvCxnSpPr>
                <p:spPr>
                  <a:xfrm flipH="1" flipV="1">
                    <a:off x="4478290" y="2710328"/>
                    <a:ext cx="818554" cy="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pole tekstowe 13"/>
                <p:cNvSpPr txBox="1"/>
                <p:nvPr/>
              </p:nvSpPr>
              <p:spPr>
                <a:xfrm>
                  <a:off x="5491543" y="252844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6,5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15" name="Łącznik prostoliniowy 14"/>
                <p:cNvCxnSpPr/>
                <p:nvPr/>
              </p:nvCxnSpPr>
              <p:spPr>
                <a:xfrm>
                  <a:off x="6180193" y="2873960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Łącznik prostoliniowy 15"/>
                <p:cNvCxnSpPr/>
                <p:nvPr/>
              </p:nvCxnSpPr>
              <p:spPr>
                <a:xfrm>
                  <a:off x="6164083" y="4913999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ze strzałką 16"/>
                <p:cNvCxnSpPr/>
                <p:nvPr/>
              </p:nvCxnSpPr>
              <p:spPr>
                <a:xfrm>
                  <a:off x="8148877" y="4553959"/>
                  <a:ext cx="0" cy="3600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ze strzałką 17"/>
                <p:cNvCxnSpPr/>
                <p:nvPr/>
              </p:nvCxnSpPr>
              <p:spPr>
                <a:xfrm flipV="1">
                  <a:off x="8148877" y="2873961"/>
                  <a:ext cx="1" cy="23983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pole tekstowe 18"/>
                <p:cNvSpPr txBox="1"/>
                <p:nvPr/>
              </p:nvSpPr>
              <p:spPr>
                <a:xfrm rot="5400000">
                  <a:off x="7431453" y="364921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4,5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cxnSp>
          <p:nvCxnSpPr>
            <p:cNvPr id="7" name="Łącznik prostoliniowy 6"/>
            <p:cNvCxnSpPr/>
            <p:nvPr/>
          </p:nvCxnSpPr>
          <p:spPr>
            <a:xfrm flipH="1">
              <a:off x="5801841" y="4206565"/>
              <a:ext cx="1797510" cy="1635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/>
            <p:nvPr/>
          </p:nvCxnSpPr>
          <p:spPr>
            <a:xfrm>
              <a:off x="5723605" y="4206565"/>
              <a:ext cx="1875746" cy="1635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/>
        </p:nvGrpSpPr>
        <p:grpSpPr>
          <a:xfrm>
            <a:off x="2791054" y="3172326"/>
            <a:ext cx="3871926" cy="2385556"/>
            <a:chOff x="4904488" y="3861048"/>
            <a:chExt cx="3871926" cy="2385556"/>
          </a:xfrm>
        </p:grpSpPr>
        <p:grpSp>
          <p:nvGrpSpPr>
            <p:cNvPr id="24" name="Grupa 23"/>
            <p:cNvGrpSpPr/>
            <p:nvPr/>
          </p:nvGrpSpPr>
          <p:grpSpPr>
            <a:xfrm>
              <a:off x="4904488" y="3861048"/>
              <a:ext cx="3871926" cy="2385556"/>
              <a:chOff x="4477727" y="2528443"/>
              <a:chExt cx="3871926" cy="2385556"/>
            </a:xfrm>
          </p:grpSpPr>
          <p:cxnSp>
            <p:nvCxnSpPr>
              <p:cNvPr id="27" name="Łącznik prostoliniowy 26"/>
              <p:cNvCxnSpPr/>
              <p:nvPr/>
            </p:nvCxnSpPr>
            <p:spPr>
              <a:xfrm flipV="1">
                <a:off x="7900985" y="2681751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ze strzałką 27"/>
              <p:cNvCxnSpPr/>
              <p:nvPr/>
            </p:nvCxnSpPr>
            <p:spPr>
              <a:xfrm>
                <a:off x="6940851" y="2705566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oliniowy 28"/>
              <p:cNvCxnSpPr/>
              <p:nvPr/>
            </p:nvCxnSpPr>
            <p:spPr>
              <a:xfrm flipV="1">
                <a:off x="4477727" y="2690140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>
              <a:xfrm>
                <a:off x="4478290" y="2528443"/>
                <a:ext cx="3871363" cy="2385556"/>
                <a:chOff x="4478290" y="2528443"/>
                <a:chExt cx="3871363" cy="2385556"/>
              </a:xfrm>
            </p:grpSpPr>
            <p:grpSp>
              <p:nvGrpSpPr>
                <p:cNvPr id="31" name="Grupa 30"/>
                <p:cNvGrpSpPr/>
                <p:nvPr/>
              </p:nvGrpSpPr>
              <p:grpSpPr>
                <a:xfrm>
                  <a:off x="4478290" y="2710328"/>
                  <a:ext cx="3398665" cy="2203671"/>
                  <a:chOff x="4478290" y="2710328"/>
                  <a:chExt cx="3398665" cy="2203671"/>
                </a:xfrm>
              </p:grpSpPr>
              <p:sp>
                <p:nvSpPr>
                  <p:cNvPr id="38" name="Elipsa 37"/>
                  <p:cNvSpPr/>
                  <p:nvPr/>
                </p:nvSpPr>
                <p:spPr>
                  <a:xfrm>
                    <a:off x="4492579" y="2897775"/>
                    <a:ext cx="3384376" cy="201622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PL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12345678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WE</a:t>
                    </a:r>
                    <a:endParaRPr lang="en-GB" sz="36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39" name="Łącznik prosty ze strzałką 38"/>
                  <p:cNvCxnSpPr/>
                  <p:nvPr/>
                </p:nvCxnSpPr>
                <p:spPr>
                  <a:xfrm flipH="1" flipV="1">
                    <a:off x="4478290" y="2710328"/>
                    <a:ext cx="818554" cy="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pole tekstowe 31"/>
                <p:cNvSpPr txBox="1"/>
                <p:nvPr/>
              </p:nvSpPr>
              <p:spPr>
                <a:xfrm>
                  <a:off x="5491543" y="252844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6,5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33" name="Łącznik prostoliniowy 32"/>
                <p:cNvCxnSpPr/>
                <p:nvPr/>
              </p:nvCxnSpPr>
              <p:spPr>
                <a:xfrm>
                  <a:off x="6180193" y="2873960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Łącznik prostoliniowy 33"/>
                <p:cNvCxnSpPr/>
                <p:nvPr/>
              </p:nvCxnSpPr>
              <p:spPr>
                <a:xfrm>
                  <a:off x="6164083" y="4913999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Łącznik prosty ze strzałką 34"/>
                <p:cNvCxnSpPr/>
                <p:nvPr/>
              </p:nvCxnSpPr>
              <p:spPr>
                <a:xfrm>
                  <a:off x="8148877" y="4553959"/>
                  <a:ext cx="0" cy="3600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Łącznik prosty ze strzałką 35"/>
                <p:cNvCxnSpPr/>
                <p:nvPr/>
              </p:nvCxnSpPr>
              <p:spPr>
                <a:xfrm flipV="1">
                  <a:off x="8148877" y="2873961"/>
                  <a:ext cx="1" cy="23983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pole tekstowe 36"/>
                <p:cNvSpPr txBox="1"/>
                <p:nvPr/>
              </p:nvSpPr>
              <p:spPr>
                <a:xfrm rot="5400000">
                  <a:off x="7431453" y="364921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4,5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cxnSp>
          <p:nvCxnSpPr>
            <p:cNvPr id="25" name="Łącznik prostoliniowy 24"/>
            <p:cNvCxnSpPr>
              <a:stCxn id="32" idx="2"/>
              <a:endCxn id="38" idx="4"/>
            </p:cNvCxnSpPr>
            <p:nvPr/>
          </p:nvCxnSpPr>
          <p:spPr>
            <a:xfrm flipH="1">
              <a:off x="6611528" y="4230380"/>
              <a:ext cx="40310" cy="20162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oliniowy 25"/>
            <p:cNvCxnSpPr>
              <a:stCxn id="38" idx="2"/>
              <a:endCxn id="38" idx="6"/>
            </p:cNvCxnSpPr>
            <p:nvPr/>
          </p:nvCxnSpPr>
          <p:spPr>
            <a:xfrm>
              <a:off x="4919340" y="5238492"/>
              <a:ext cx="33843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34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Scenariusz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A i B </a:t>
            </a: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– świnie przemieszczane z obszaru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zapowietrzonego i zagrożonego</a:t>
            </a: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56693" y="1098192"/>
            <a:ext cx="8220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solidFill>
                  <a:schemeClr val="tx1"/>
                </a:solidFill>
                <a:latin typeface="+mj-lt"/>
              </a:rPr>
              <a:t>Obszar zapowietrzony i zagrożony jest określony w rozporządzeniu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powiatowego lekarza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weterynarii. Może być również na tą okoliczność wydane rozporządzenie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wojewody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(jeśli ww. obszary obejmują więcej niż 1 powiat) lub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Ministra Rolnictwa i Rozwoju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Wsi (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jeśli obszary obejmują więcej niż 1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województwo).</a:t>
            </a:r>
            <a:endParaRPr lang="en-GB" sz="2400" dirty="0">
              <a:latin typeface="+mj-lt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456692" y="3645024"/>
            <a:ext cx="82203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solidFill>
                  <a:schemeClr val="tx1"/>
                </a:solidFill>
                <a:latin typeface="+mj-lt"/>
              </a:rPr>
              <a:t>Świeże mięso oznakowane specjalnym znakiem jakości zdrowotnej może być wyłącznie poddane obróbce, o której mowa w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rozporządzeniu </a:t>
            </a:r>
            <a:r>
              <a:rPr lang="pl-PL" sz="2400" dirty="0" err="1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+mj-lt"/>
              </a:rPr>
            </a:b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z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dnia 21 października 2016 r. w sprawie produkcji produktów pochodzenia zwierzęcego pochodzących z obszaru podlegającego ograniczeniom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+mj-lt"/>
              </a:rPr>
            </a:b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zakresie zdrowia zwierząt (Dz. U. z 2016r. Poz. 1762)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GB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6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22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 ramach ograniczenia skutków wystąpienia choroby afrykańskiego pomoru świń, została opracowana i wdrożona tzw. „specustawa” oraz  rozporządzenia wykonawcze </a:t>
            </a:r>
            <a:r>
              <a:rPr lang="pl-PL" sz="1800" dirty="0" err="1" smtClean="0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 określające obszary objęte „specustawą” dla gospodarstw oraz wymogi dotyczące produktów mięsnych.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Specyficzne wymagania: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 smtClean="0">
                <a:latin typeface="+mj-lt"/>
              </a:rPr>
              <a:t>świnie utrzymywane </a:t>
            </a:r>
            <a:r>
              <a:rPr lang="pl-PL" sz="1800" dirty="0">
                <a:latin typeface="+mj-lt"/>
              </a:rPr>
              <a:t>co najmniej 2 miesiące bezpośrednio przed ubojem w gospodarstwach rolnych położonych na obszarach objętych nakazami, zakazami lub ograniczeniami oraz innymi środkami kontroli lub ochronnymi ustanowionymi, w związku </a:t>
            </a: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>z wystąpieniem </a:t>
            </a:r>
            <a:r>
              <a:rPr lang="pl-PL" sz="1800" dirty="0">
                <a:latin typeface="+mj-lt"/>
              </a:rPr>
              <a:t>afrykańskiego pomoru </a:t>
            </a:r>
            <a:r>
              <a:rPr lang="pl-PL" sz="1800" dirty="0" smtClean="0">
                <a:latin typeface="+mj-lt"/>
              </a:rPr>
              <a:t>świń,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ś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wiadectwo zdrowia wystawione przez ULW,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o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kreślony sposób ustalania cen skupu żywca,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z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amówienie podmiotu sektora publicznego na produkty mięsne poza przepisami ustawy </a:t>
            </a:r>
            <a:r>
              <a:rPr lang="pl-PL" sz="1800" dirty="0">
                <a:latin typeface="+mj-lt"/>
              </a:rPr>
              <a:t>z dnia 29 stycznia 2004 r. - </a:t>
            </a:r>
            <a:r>
              <a:rPr lang="pl-PL" sz="1800" i="1" dirty="0">
                <a:latin typeface="+mj-lt"/>
              </a:rPr>
              <a:t>Prawo zamówień </a:t>
            </a:r>
            <a:r>
              <a:rPr lang="pl-PL" sz="1800" i="1" dirty="0" smtClean="0">
                <a:latin typeface="+mj-lt"/>
              </a:rPr>
              <a:t>publicznych</a:t>
            </a:r>
            <a:r>
              <a:rPr lang="pl-PL" sz="1800" dirty="0" smtClean="0">
                <a:latin typeface="+mj-lt"/>
              </a:rPr>
              <a:t>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specyficzne wymagania dla produktów.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59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Wymagania dla </a:t>
            </a:r>
            <a:r>
              <a:rPr lang="pl-PL" sz="1800" b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pl-PL" sz="1800" b="1" dirty="0" smtClean="0">
                <a:latin typeface="+mj-lt"/>
              </a:rPr>
              <a:t>terylizowanych </a:t>
            </a:r>
            <a:r>
              <a:rPr lang="pl-PL" sz="1800" b="1" dirty="0">
                <a:latin typeface="+mj-lt"/>
              </a:rPr>
              <a:t>konserw wieprzowych </a:t>
            </a:r>
            <a:r>
              <a:rPr lang="pl-PL" sz="1800" dirty="0" smtClean="0">
                <a:latin typeface="+mj-lt"/>
              </a:rPr>
              <a:t>mięsnych:</a:t>
            </a:r>
            <a:endParaRPr lang="pl-PL" sz="1800" dirty="0">
              <a:latin typeface="+mj-lt"/>
            </a:endParaRP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mięso wieprzowe, </a:t>
            </a:r>
            <a:r>
              <a:rPr lang="pl-PL" sz="1800" dirty="0">
                <a:latin typeface="+mj-lt"/>
              </a:rPr>
              <a:t>w ilości nie mniejszej niż 65%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inne </a:t>
            </a:r>
            <a:r>
              <a:rPr lang="pl-PL" sz="1800" dirty="0">
                <a:latin typeface="+mj-lt"/>
              </a:rPr>
              <a:t>składniki pochodzenia zwierzęcego, pozyskane wyłącznie ze świń, z wyłączeniem mięsa oddzielonego mechanicznie;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sól </a:t>
            </a:r>
            <a:r>
              <a:rPr lang="pl-PL" sz="1800" dirty="0">
                <a:latin typeface="+mj-lt"/>
              </a:rPr>
              <a:t>spożywczą w ilości nieprzekraczającej łącznie 2,5% masy wszystkich składników w chwili ich użycia;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dozwolone </a:t>
            </a:r>
            <a:r>
              <a:rPr lang="pl-PL" sz="1800" dirty="0">
                <a:latin typeface="+mj-lt"/>
              </a:rPr>
              <a:t>dodatki do żywności i aromaty;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przyprawy</a:t>
            </a:r>
            <a:r>
              <a:rPr lang="pl-PL" sz="1800" dirty="0">
                <a:latin typeface="+mj-lt"/>
              </a:rPr>
              <a:t>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składniki </a:t>
            </a:r>
            <a:r>
              <a:rPr lang="pl-PL" sz="1800" dirty="0">
                <a:latin typeface="+mj-lt"/>
              </a:rPr>
              <a:t>pochodzenia roślinnego, z wyłączeniem skrobi.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galareta </a:t>
            </a:r>
            <a:r>
              <a:rPr lang="pl-PL" sz="1800" dirty="0">
                <a:latin typeface="+mj-lt"/>
              </a:rPr>
              <a:t>lub sok mięsny stanowią nie więcej niż 25% masy produktu gotowego do spożycia, z tym że w sterylizowanych konserwach wieprzowych mięsnych typu wieprzowina w sosie własnym galareta lub sok mięsny stanowią nie więcej niż 35% masy produktu gotowego do spożycia.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53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Wymagania dla </a:t>
            </a:r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pl-PL" sz="2000" b="1" dirty="0" smtClean="0">
                <a:latin typeface="+mj-lt"/>
              </a:rPr>
              <a:t>terylizowanych </a:t>
            </a:r>
            <a:r>
              <a:rPr lang="pl-PL" sz="2000" b="1" dirty="0">
                <a:latin typeface="+mj-lt"/>
              </a:rPr>
              <a:t>konserw </a:t>
            </a:r>
            <a:r>
              <a:rPr lang="pl-PL" sz="2000" b="1" dirty="0" smtClean="0">
                <a:latin typeface="+mj-lt"/>
              </a:rPr>
              <a:t>typu pasztet</a:t>
            </a:r>
            <a:r>
              <a:rPr lang="pl-PL" sz="2000" dirty="0" smtClean="0">
                <a:latin typeface="+mj-lt"/>
              </a:rPr>
              <a:t>:</a:t>
            </a:r>
            <a:endParaRPr lang="pl-PL" sz="2000" dirty="0">
              <a:latin typeface="+mj-lt"/>
            </a:endParaRP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>
                <a:latin typeface="+mj-lt"/>
              </a:rPr>
              <a:t>mięso </a:t>
            </a:r>
            <a:r>
              <a:rPr lang="pl-PL" sz="2000" dirty="0" smtClean="0">
                <a:latin typeface="+mj-lt"/>
              </a:rPr>
              <a:t>wieprzowe, </a:t>
            </a:r>
            <a:r>
              <a:rPr lang="pl-PL" sz="2000" dirty="0">
                <a:latin typeface="+mj-lt"/>
              </a:rPr>
              <a:t>w ilości nie mniejszej niż 30%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inne </a:t>
            </a:r>
            <a:r>
              <a:rPr lang="pl-PL" sz="2000" dirty="0">
                <a:latin typeface="+mj-lt"/>
              </a:rPr>
              <a:t>składniki pochodzenia zwierzęcego pozyskane wyłącznie ze świń;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sól </a:t>
            </a:r>
            <a:r>
              <a:rPr lang="pl-PL" sz="2000" dirty="0">
                <a:latin typeface="+mj-lt"/>
              </a:rPr>
              <a:t>spożywczą w ilości nieprzekraczającej łącznie 2,5%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dozwolone </a:t>
            </a:r>
            <a:r>
              <a:rPr lang="pl-PL" sz="2000" dirty="0">
                <a:latin typeface="+mj-lt"/>
              </a:rPr>
              <a:t>dodatki do żywności i aromaty;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przyprawy;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składniki </a:t>
            </a:r>
            <a:r>
              <a:rPr lang="pl-PL" sz="2000" dirty="0">
                <a:latin typeface="+mj-lt"/>
              </a:rPr>
              <a:t>pochodzenia roślinnego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68580" indent="0" algn="just">
              <a:buNone/>
            </a:pPr>
            <a:endParaRPr lang="pl-PL" sz="2000" dirty="0">
              <a:latin typeface="+mj-lt"/>
            </a:endParaRPr>
          </a:p>
          <a:p>
            <a:pPr marL="68580" indent="0" algn="just">
              <a:buNone/>
            </a:pPr>
            <a:r>
              <a:rPr lang="pl-PL" sz="2000" b="1" dirty="0" smtClean="0">
                <a:latin typeface="+mj-lt"/>
              </a:rPr>
              <a:t>UPPZ </a:t>
            </a:r>
            <a:r>
              <a:rPr lang="pl-PL" sz="2000" dirty="0" smtClean="0">
                <a:latin typeface="+mj-lt"/>
              </a:rPr>
              <a:t>muszą zostać przetworzone metodą sterylizacji ciśnieniowej:</a:t>
            </a:r>
          </a:p>
          <a:p>
            <a:pPr marL="525780" indent="-457200" algn="just">
              <a:buAutoNum type="arabicPeriod"/>
            </a:pPr>
            <a:r>
              <a:rPr lang="pl-PL" sz="2000" dirty="0" smtClean="0">
                <a:latin typeface="+mj-lt"/>
              </a:rPr>
              <a:t>rozdrobnienie (cząstki nie większe niż 50mm),</a:t>
            </a:r>
          </a:p>
          <a:p>
            <a:pPr marL="525780" indent="-457200" algn="just">
              <a:buAutoNum type="arabicPeriod"/>
            </a:pPr>
            <a:r>
              <a:rPr lang="pl-PL" sz="2000" dirty="0">
                <a:latin typeface="+mj-lt"/>
              </a:rPr>
              <a:t>p</a:t>
            </a:r>
            <a:r>
              <a:rPr lang="pl-PL" sz="2000" dirty="0" smtClean="0">
                <a:latin typeface="+mj-lt"/>
              </a:rPr>
              <a:t>oddane obróbce temperaturowej w 133 </a:t>
            </a:r>
            <a:r>
              <a:rPr lang="pl-PL" sz="2000" dirty="0">
                <a:latin typeface="+mj-lt"/>
              </a:rPr>
              <a:t>°C nieprzerwanie przez co najmniej 20 minut pod ciśnieniem (bezwzględnym) co najmniej 3 </a:t>
            </a:r>
            <a:r>
              <a:rPr lang="pl-PL" sz="2000" dirty="0" smtClean="0">
                <a:latin typeface="+mj-lt"/>
              </a:rPr>
              <a:t>barów „nasyconą parą wodną”,</a:t>
            </a:r>
          </a:p>
          <a:p>
            <a:pPr marL="525780" indent="-457200" algn="just">
              <a:buAutoNum type="arabicPeriod"/>
            </a:pPr>
            <a:r>
              <a:rPr lang="pl-PL" sz="2000" dirty="0">
                <a:latin typeface="+mj-lt"/>
              </a:rPr>
              <a:t>p</a:t>
            </a:r>
            <a:r>
              <a:rPr lang="pl-PL" sz="2000" dirty="0" smtClean="0">
                <a:latin typeface="+mj-lt"/>
              </a:rPr>
              <a:t>rzetwarzanie metodą wsadową lub ciągłą.</a:t>
            </a:r>
          </a:p>
          <a:p>
            <a:pPr marL="525780" indent="-457200" algn="just">
              <a:buAutoNum type="arabicPeriod"/>
            </a:pPr>
            <a:endParaRPr lang="pl-PL" sz="2000" dirty="0"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11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7788"/>
          </a:xfrm>
        </p:spPr>
        <p:txBody>
          <a:bodyPr/>
          <a:lstStyle/>
          <a:p>
            <a:pPr>
              <a:defRPr/>
            </a:pPr>
            <a:r>
              <a:rPr lang="pl-PL" altLang="pl-PL" sz="3200" dirty="0" smtClean="0">
                <a:solidFill>
                  <a:srgbClr val="FFFFFF"/>
                </a:solidFill>
                <a:cs typeface="Arial" charset="0"/>
              </a:rPr>
              <a:t>Rozporządzenie w sprawie środków podejmowanych w związku z wystąpieniem ASF</a:t>
            </a:r>
            <a:r>
              <a:rPr lang="en-US" altLang="pl-PL" sz="3200" dirty="0" smtClean="0">
                <a:solidFill>
                  <a:srgbClr val="FFFFFF"/>
                </a:solidFill>
                <a:cs typeface="Arial" charset="0"/>
              </a:rPr>
              <a:t/>
            </a:r>
            <a:br>
              <a:rPr lang="en-US" altLang="pl-PL" sz="3200" dirty="0" smtClean="0">
                <a:solidFill>
                  <a:srgbClr val="FFFFFF"/>
                </a:solidFill>
                <a:cs typeface="Arial" charset="0"/>
              </a:rPr>
            </a:br>
            <a:endParaRPr lang="pl-P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215900" y="1058863"/>
            <a:ext cx="8723313" cy="50673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l-PL" altLang="pl-PL" sz="2000" dirty="0" smtClean="0"/>
          </a:p>
          <a:p>
            <a:pPr algn="ctr">
              <a:buNone/>
            </a:pPr>
            <a:r>
              <a:rPr lang="pl-PL" altLang="pl-PL" sz="2000" b="1" dirty="0">
                <a:solidFill>
                  <a:srgbClr val="FFC000"/>
                </a:solidFill>
              </a:rPr>
              <a:t>OBSZAR OCHRONNY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OBSZAR </a:t>
            </a:r>
            <a:r>
              <a:rPr lang="pl-PL" altLang="pl-PL" sz="2000" b="1" dirty="0">
                <a:solidFill>
                  <a:srgbClr val="FF0000"/>
                </a:solidFill>
              </a:rPr>
              <a:t>OBJĘTY OGRANICZENIAMI</a:t>
            </a:r>
            <a:r>
              <a:rPr lang="pl-PL" altLang="pl-PL" sz="2000" b="1" dirty="0" smtClean="0">
                <a:solidFill>
                  <a:srgbClr val="00B0F0"/>
                </a:solidFill>
              </a:rPr>
              <a:t>,OBSZAR ZAGROŻENIA</a:t>
            </a:r>
          </a:p>
          <a:p>
            <a:pPr algn="ctr">
              <a:buNone/>
            </a:pPr>
            <a:endParaRPr lang="pl-PL" altLang="pl-PL" sz="2000" b="1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pl-PL" altLang="pl-PL" sz="2400" b="1" dirty="0" smtClean="0"/>
              <a:t>NAKAZ</a:t>
            </a:r>
          </a:p>
          <a:p>
            <a:pPr algn="ctr"/>
            <a:r>
              <a:rPr lang="pl-PL" altLang="pl-PL" sz="2000" b="1" dirty="0" smtClean="0"/>
              <a:t>Oczyszczania i odkażania</a:t>
            </a:r>
            <a:r>
              <a:rPr lang="pl-PL" altLang="pl-PL" sz="2000" dirty="0" smtClean="0"/>
              <a:t>, a w razie potrzeby dezynsekcja, po każdym przemieszczeniu świń lub produktów ubocznych pochodzenia zwierzęcego ze świń, </a:t>
            </a:r>
            <a:r>
              <a:rPr lang="pl-PL" altLang="pl-PL" sz="2000" b="1" dirty="0" smtClean="0"/>
              <a:t>środków transportu </a:t>
            </a:r>
            <a:r>
              <a:rPr lang="pl-PL" altLang="pl-PL" sz="2000" dirty="0" smtClean="0"/>
              <a:t>które były użyte do ich przemieszczania na obszarze zagrożenia lub z tego obszaru (kopia dokumentu potwierdzającego wykonanie czyszczenia i dezynfekcji po ostatnim przemieszczeniu – muszą być dostępne u kierowcy i okazywane na każde żądanie ulw);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75138" y="1230923"/>
            <a:ext cx="8335108" cy="3974123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Ustawa z dnia 23 września 2016 r.  </a:t>
            </a:r>
            <a:r>
              <a:rPr lang="pl-PL" dirty="0" smtClean="0"/>
              <a:t>o zmianie niektórych ustawa w celu ułatwienia zwalczania chorób zakaźnych zwierząt </a:t>
            </a:r>
            <a:br>
              <a:rPr lang="pl-PL" dirty="0" smtClean="0"/>
            </a:br>
            <a:r>
              <a:rPr lang="pl-PL" dirty="0" smtClean="0"/>
              <a:t>(Dz. U. z 2016 poz. 1605)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498123"/>
            <a:ext cx="6400800" cy="586154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74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1999" y="1720840"/>
            <a:ext cx="77137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FF00"/>
                </a:solidFill>
              </a:rPr>
              <a:t>W decyzji wykonawczej Komisji Nr 2014/709/UE wyszczególniona jest jeszcze </a:t>
            </a:r>
            <a:r>
              <a:rPr lang="pl-PL" b="1" dirty="0" smtClean="0">
                <a:solidFill>
                  <a:srgbClr val="00FF00"/>
                </a:solidFill>
              </a:rPr>
              <a:t>    cz</a:t>
            </a:r>
            <a:r>
              <a:rPr lang="pl-PL" b="1" dirty="0">
                <a:solidFill>
                  <a:srgbClr val="00FF00"/>
                </a:solidFill>
              </a:rPr>
              <a:t>. IV która nie ma odzwierciedlenia i określenia w naszej legislacji gdyż odnosi się ona do obszarów państwa gdzie choroba występuje zarówno u świń utrzymywanych w gospodarstwach jaki i w populacji dzików, jednakże sytuacja jest stabilna i poziom występowania zakażeń utrzymuje się na stabilnym poziomie – choroba występuje endemicznie ( wyszczególniona jest tu tylko Sardynia)</a:t>
            </a:r>
          </a:p>
        </p:txBody>
      </p:sp>
    </p:spTree>
    <p:extLst>
      <p:ext uri="{BB962C8B-B14F-4D97-AF65-F5344CB8AC3E}">
        <p14:creationId xmlns:p14="http://schemas.microsoft.com/office/powerpoint/2010/main" val="2817676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4123" y="172672"/>
            <a:ext cx="8815754" cy="671390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</a:rPr>
              <a:t>Identyfikacja i rejestracja świń </a:t>
            </a:r>
            <a:r>
              <a:rPr lang="pl-PL" sz="3200" dirty="0" smtClean="0">
                <a:solidFill>
                  <a:schemeClr val="bg1"/>
                </a:solidFill>
              </a:rPr>
              <a:t>po zmianie ustawy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4123" y="973015"/>
            <a:ext cx="8733691" cy="5193323"/>
          </a:xfrm>
        </p:spPr>
        <p:txBody>
          <a:bodyPr/>
          <a:lstStyle/>
          <a:p>
            <a:r>
              <a:rPr lang="pl-PL" sz="2800" dirty="0">
                <a:solidFill>
                  <a:srgbClr val="FF0066"/>
                </a:solidFill>
              </a:rPr>
              <a:t>Posiadacz świń jest zobowiązany do: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300" dirty="0">
                <a:solidFill>
                  <a:schemeClr val="tx1"/>
                </a:solidFill>
              </a:rPr>
              <a:t>o</a:t>
            </a:r>
            <a:r>
              <a:rPr lang="pl-PL" sz="2300" dirty="0" smtClean="0">
                <a:solidFill>
                  <a:schemeClr val="tx1"/>
                </a:solidFill>
              </a:rPr>
              <a:t>znakowania świni w terminie 30 dni od dnia urodzenia przez założenie na lewą małżowinę uszną kolczyka z numerem identyfikacyjnym, a w przypadku opuszczenia siedziby stada przed upływem 30 dni od dnia urodzenia – nie później niż przed opuszczeniem przez to zwierzę siedziby stada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300" dirty="0" smtClean="0">
                <a:solidFill>
                  <a:schemeClr val="tx1"/>
                </a:solidFill>
              </a:rPr>
              <a:t>Zgłoszenia kierownikowi biura faktu oznakowania świni w ww. sposób, w terminie 7 dni od dnia oznakowania, określając liczbę oznakowanych zwierząt</a:t>
            </a:r>
          </a:p>
        </p:txBody>
      </p:sp>
    </p:spTree>
    <p:extLst>
      <p:ext uri="{BB962C8B-B14F-4D97-AF65-F5344CB8AC3E}">
        <p14:creationId xmlns:p14="http://schemas.microsoft.com/office/powerpoint/2010/main" val="6396824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231" y="274638"/>
            <a:ext cx="8733692" cy="581147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</a:rPr>
              <a:t>Identyfikacja i rejestracja świń po zmianie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071087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>
                <a:solidFill>
                  <a:srgbClr val="FF0066"/>
                </a:solidFill>
              </a:rPr>
              <a:t>Posiadacz świń jest zobowiązany do</a:t>
            </a:r>
            <a:r>
              <a:rPr lang="pl-PL" sz="2800" dirty="0" smtClean="0">
                <a:solidFill>
                  <a:srgbClr val="FF0066"/>
                </a:solidFill>
              </a:rPr>
              <a:t>:</a:t>
            </a:r>
          </a:p>
          <a:p>
            <a:pPr algn="just"/>
            <a:r>
              <a:rPr lang="pl-PL" sz="2400" dirty="0"/>
              <a:t>Dodatkowego oznakowania świni przez wytatuowanie numeru identyfikacyjnego zgodnego z numerem siedziby stada, w której świnia przebywa powyżej 30 dni, w przypadku gdy świnia została przemieszczona do siedziby stada innej niż siedziba stada urodzenia i świnia przebywa w tej siedzibie stada dłużej niż 30 dni</a:t>
            </a:r>
            <a:r>
              <a:rPr lang="pl-PL" sz="2400" dirty="0" smtClean="0"/>
              <a:t>.</a:t>
            </a:r>
          </a:p>
          <a:p>
            <a:pPr algn="just"/>
            <a:r>
              <a:rPr lang="pl-PL" sz="2400" dirty="0"/>
              <a:t>Zgłoszenia kierownikowi biura faktu oznakowania świni w ww. sposób, w terminie 7 dni od dnia oznakowania, określając liczbę oznakowanych zwierząt</a:t>
            </a:r>
          </a:p>
          <a:p>
            <a:pPr marL="0" indent="0" algn="just">
              <a:buNone/>
            </a:pPr>
            <a:r>
              <a:rPr lang="pl-PL" sz="2400" dirty="0" smtClean="0">
                <a:solidFill>
                  <a:srgbClr val="FF0066"/>
                </a:solidFill>
              </a:rPr>
              <a:t>Posiadacz zwierzęcia gospodarskiego odpowiada za jego prawidłowe oznakowanie !!!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endParaRPr lang="pl-PL" sz="2800" dirty="0">
              <a:solidFill>
                <a:srgbClr val="FF0066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61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9292" y="125779"/>
            <a:ext cx="8733692" cy="765175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</a:rPr>
              <a:t>Identyfikacja i rejestracja świń po zmianie ustawy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1015" y="1101969"/>
            <a:ext cx="8663353" cy="5134708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Świnie oznakowane przed dniem wejścia w życie niniejszej ustawy oznakowane na podstawie dotychczas obowiązujących przepisów uznaje się za oznakowane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Posiadacze świń nieoznakowanych przed dniem wejścia w życie niniejszej ustawy, które są starsze niż 30 dni, znakują te świnie w sposób określony w art. 20 ust. 2 ustawy zmienianej w brzmieniu nadanym nową ustawą (tj. poprzez założenie kolczyka w lewej małżowinie usznej) w terminie 30 dni od dnia wejścia w życie tej ustawy, i zgłaszają kierownikowi biura fakt oznakowania zwierząt w terminie 7 dni od dnia oznakowania.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417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784" y="274639"/>
            <a:ext cx="8897816" cy="592870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</a:rPr>
              <a:t>Identyfikacja i rejestracja świń po zmianie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8524"/>
            <a:ext cx="8229600" cy="5047640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dirty="0" smtClean="0">
                <a:solidFill>
                  <a:srgbClr val="FF0066"/>
                </a:solidFill>
              </a:rPr>
              <a:t>Posiadacz zwierzęcia gospodarskiego</a:t>
            </a:r>
          </a:p>
          <a:p>
            <a:r>
              <a:rPr lang="pl-PL" sz="2400" dirty="0"/>
              <a:t>d</a:t>
            </a:r>
            <a:r>
              <a:rPr lang="pl-PL" sz="2400" dirty="0" smtClean="0"/>
              <a:t>okonuje co najmniej raz na dwanaście miesięcy, nie później jednak niż w dniu 31 grudnia, spisu zwierząt przebywających w siedzibie stada, obejmującego liczbę i numery identyfikacyjne tych zwierząt</a:t>
            </a:r>
          </a:p>
          <a:p>
            <a:r>
              <a:rPr lang="pl-PL" sz="2400" dirty="0" smtClean="0"/>
              <a:t>Umieszcza w księgach rejestracji liczbę i numery identyfikacyjne zwierząt gospodarskich ustalone podczas spisu</a:t>
            </a:r>
          </a:p>
          <a:p>
            <a:r>
              <a:rPr lang="pl-PL" sz="2400" dirty="0" smtClean="0"/>
              <a:t>Przekazuje kierownikowi biura liczbę i numery identyfikacyjne  zwierząt gospodarskich ustalone podczas spisu w terminie 7 dni od dnia przeprowadzenia spisu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69903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686654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</a:rPr>
              <a:t>Identyfikacja i rejestracja świń po zmianie ustawy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4462" y="1078524"/>
            <a:ext cx="8710246" cy="504764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W przypadku zagrożenia wystąpienia lub wystąpienia choroby zakaźnej zwierząt podlegającej obowiązkowi zwalczania i określenia obszaru zapowietrzonego, zagrożonego lub innego obszaru podlegającego ograniczeniom, ustanowionego zgodnie z przepisami o ochronie zdrowia zwierząt oraz zwalczaniu chorób zakaźnych zwierząt, w tym zgodnie z przepisami UE obowiązującymi w tym zakresie, </a:t>
            </a:r>
            <a:r>
              <a:rPr lang="pl-PL" sz="2400" dirty="0" smtClean="0">
                <a:solidFill>
                  <a:srgbClr val="FF0066"/>
                </a:solidFill>
              </a:rPr>
              <a:t>posiadacz świń znajdujących się w siedzibie stada na tym obszarze jest obowiązany zgłosić kierownikowi biura w ciągu 24 godzin:</a:t>
            </a:r>
          </a:p>
          <a:p>
            <a:pPr algn="just"/>
            <a:r>
              <a:rPr lang="pl-PL" sz="2400" dirty="0">
                <a:solidFill>
                  <a:srgbClr val="FF0066"/>
                </a:solidFill>
              </a:rPr>
              <a:t>z</a:t>
            </a:r>
            <a:r>
              <a:rPr lang="pl-PL" sz="2400" dirty="0" smtClean="0">
                <a:solidFill>
                  <a:srgbClr val="FF0066"/>
                </a:solidFill>
              </a:rPr>
              <a:t>większenie lub zmniejszenie liczebności stada</a:t>
            </a:r>
          </a:p>
          <a:p>
            <a:pPr algn="just"/>
            <a:r>
              <a:rPr lang="pl-PL" sz="2400" dirty="0">
                <a:solidFill>
                  <a:srgbClr val="FF0066"/>
                </a:solidFill>
              </a:rPr>
              <a:t>u</a:t>
            </a:r>
            <a:r>
              <a:rPr lang="pl-PL" sz="2400" dirty="0" smtClean="0">
                <a:solidFill>
                  <a:srgbClr val="FF0066"/>
                </a:solidFill>
              </a:rPr>
              <a:t>bój zwierzęcia gospodarskiego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rgbClr val="FF0066"/>
                </a:solidFill>
              </a:rPr>
              <a:t>z</a:t>
            </a:r>
            <a:r>
              <a:rPr lang="pl-PL" sz="2400" dirty="0" smtClean="0">
                <a:solidFill>
                  <a:srgbClr val="FF0066"/>
                </a:solidFill>
              </a:rPr>
              <a:t> podaniem liczby zwierząt, które przybyły lub ubyły ze stada, oraz miejsca pochodzenia lub przeznaczenia zwierzęcia</a:t>
            </a:r>
            <a:endParaRPr lang="pl-PL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35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cs typeface="Arial" charset="0"/>
              </a:rPr>
              <a:t>Zakaz karmienia świń odpadami kuchennymi</a:t>
            </a:r>
            <a:endParaRPr lang="en-US" altLang="pl-PL" sz="3200">
              <a:cs typeface="Arial" charset="0"/>
            </a:endParaRPr>
          </a:p>
        </p:txBody>
      </p:sp>
      <p:sp>
        <p:nvSpPr>
          <p:cNvPr id="82947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2948" name="Prostokąt 1"/>
          <p:cNvSpPr>
            <a:spLocks noChangeArrowheads="1"/>
          </p:cNvSpPr>
          <p:nvPr/>
        </p:nvSpPr>
        <p:spPr bwMode="auto">
          <a:xfrm>
            <a:off x="184150" y="1058863"/>
            <a:ext cx="8778875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l-PL" altLang="pl-PL" sz="800" b="1">
              <a:solidFill>
                <a:schemeClr val="tx1"/>
              </a:solidFill>
            </a:endParaRPr>
          </a:p>
          <a:p>
            <a:pPr algn="ctr"/>
            <a:endParaRPr lang="pl-PL" altLang="pl-PL" sz="2400" b="1">
              <a:solidFill>
                <a:srgbClr val="FF0000"/>
              </a:solidFill>
            </a:endParaRPr>
          </a:p>
          <a:p>
            <a:pPr algn="ctr"/>
            <a:r>
              <a:rPr lang="pl-PL" altLang="pl-PL" sz="2400" b="1">
                <a:solidFill>
                  <a:srgbClr val="FF0000"/>
                </a:solidFill>
              </a:rPr>
              <a:t>W całej Polsce obowiązuje</a:t>
            </a:r>
          </a:p>
          <a:p>
            <a:pPr algn="just"/>
            <a:endParaRPr lang="pl-PL" altLang="pl-PL" sz="2400" b="1">
              <a:solidFill>
                <a:schemeClr val="tx1"/>
              </a:solidFill>
            </a:endParaRPr>
          </a:p>
          <a:p>
            <a:pPr algn="just"/>
            <a:endParaRPr lang="pl-PL" altLang="pl-PL" sz="2400" b="1">
              <a:solidFill>
                <a:schemeClr val="tx1"/>
              </a:solidFill>
            </a:endParaRPr>
          </a:p>
          <a:p>
            <a:pPr algn="just"/>
            <a:r>
              <a:rPr lang="pl-PL" altLang="pl-PL" sz="2400" b="1" u="sng">
                <a:solidFill>
                  <a:srgbClr val="FF0000"/>
                </a:solidFill>
              </a:rPr>
              <a:t>Zakaz karmienia świń odpadami kuchennymi („zlewkami”) !!!!!!!!</a:t>
            </a:r>
            <a:br>
              <a:rPr lang="pl-PL" altLang="pl-PL" sz="2400" b="1" u="sng">
                <a:solidFill>
                  <a:srgbClr val="FF0000"/>
                </a:solidFill>
              </a:rPr>
            </a:br>
            <a:r>
              <a:rPr lang="pl-PL" altLang="pl-PL" sz="2400" b="1">
                <a:solidFill>
                  <a:schemeClr val="tx1"/>
                </a:solidFill>
              </a:rPr>
              <a:t>– rozporządzenie Parlamentu Europejskiego i Rady Nr 1069/2009 – przepisy sanitarne dotyczące ubocznych produktów pochodzenia zwierzęcego</a:t>
            </a:r>
          </a:p>
          <a:p>
            <a:pPr algn="just"/>
            <a:endParaRPr lang="pl-PL" altLang="pl-PL" sz="2400" b="1">
              <a:solidFill>
                <a:schemeClr val="tx1"/>
              </a:solidFill>
            </a:endParaRPr>
          </a:p>
          <a:p>
            <a:endParaRPr lang="pl-PL" altLang="pl-PL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cs typeface="Arial" charset="0"/>
              </a:rPr>
              <a:t>Podstawowe wymagania bioasekuracji</a:t>
            </a:r>
          </a:p>
        </p:txBody>
      </p:sp>
      <p:sp>
        <p:nvSpPr>
          <p:cNvPr id="8397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3972" name="Prostokąt 1"/>
          <p:cNvSpPr>
            <a:spLocks noChangeArrowheads="1"/>
          </p:cNvSpPr>
          <p:nvPr/>
        </p:nvSpPr>
        <p:spPr bwMode="auto">
          <a:xfrm>
            <a:off x="184150" y="857806"/>
            <a:ext cx="87788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alt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altLang="pl-PL" sz="2000" b="1" dirty="0">
                <a:solidFill>
                  <a:srgbClr val="FF0000"/>
                </a:solidFill>
              </a:rPr>
              <a:t>W całej Polsce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obowiązują</a:t>
            </a:r>
            <a:endParaRPr lang="pl-PL" altLang="pl-PL" sz="2000" b="1" dirty="0">
              <a:solidFill>
                <a:schemeClr val="tx1"/>
              </a:solidFill>
            </a:endParaRPr>
          </a:p>
          <a:p>
            <a:pPr algn="just"/>
            <a:r>
              <a:rPr lang="pl-PL" altLang="pl-PL" sz="2000" b="1" dirty="0">
                <a:solidFill>
                  <a:schemeClr val="tx1"/>
                </a:solidFill>
              </a:rPr>
              <a:t>Wymagania zawarte w rozporządzeniu </a:t>
            </a:r>
            <a:r>
              <a:rPr lang="pl-PL" altLang="pl-PL" sz="2000" b="1" dirty="0" err="1">
                <a:solidFill>
                  <a:schemeClr val="tx1"/>
                </a:solidFill>
              </a:rPr>
              <a:t>MRiRW</a:t>
            </a:r>
            <a:r>
              <a:rPr lang="pl-PL" altLang="pl-PL" sz="2000" b="1" dirty="0">
                <a:solidFill>
                  <a:schemeClr val="tx1"/>
                </a:solidFill>
              </a:rPr>
              <a:t> z dnia 18 września 2003 r. w sprawie szczegółowych warunków weterynaryjnych, jakie muszą spełniać gospodarstwa w przypadku gdy zwierzęta lub środki spożywcze pochodzenia zwierzęcego pochodzące z tych gospodarstw są wprowadzane na rynek. </a:t>
            </a:r>
            <a:endParaRPr lang="pl-PL" altLang="pl-PL" sz="2000" b="1" dirty="0" smtClean="0">
              <a:solidFill>
                <a:schemeClr val="tx1"/>
              </a:solidFill>
            </a:endParaRPr>
          </a:p>
          <a:p>
            <a:pPr algn="just"/>
            <a:endParaRPr lang="pl-PL" altLang="pl-PL" sz="2000" b="1" dirty="0">
              <a:solidFill>
                <a:schemeClr val="tx1"/>
              </a:solidFill>
            </a:endParaRPr>
          </a:p>
          <a:p>
            <a:pPr algn="just"/>
            <a:endParaRPr lang="pl-PL" altLang="pl-PL" sz="2000" b="1" dirty="0">
              <a:solidFill>
                <a:schemeClr val="tx1"/>
              </a:solidFill>
            </a:endParaRPr>
          </a:p>
          <a:p>
            <a:pPr algn="just"/>
            <a:endParaRPr lang="pl-PL" altLang="pl-PL" sz="2000" b="1" dirty="0">
              <a:solidFill>
                <a:schemeClr val="tx1"/>
              </a:solidFill>
            </a:endParaRPr>
          </a:p>
          <a:p>
            <a:endParaRPr lang="pl-PL" altLang="pl-PL" sz="2000" b="1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4447" y="2894416"/>
            <a:ext cx="79068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>
                <a:solidFill>
                  <a:schemeClr val="tx1"/>
                </a:solidFill>
              </a:rPr>
              <a:t>1.</a:t>
            </a:r>
            <a:r>
              <a:rPr lang="pl-PL" sz="1400" dirty="0" smtClean="0">
                <a:solidFill>
                  <a:schemeClr val="tx1"/>
                </a:solidFill>
              </a:rPr>
              <a:t> W gospodarstwie, z którego zwierzęta lub środki spożywcze pochodzenia zwierzęcego są wprowadzane na rynek, powinny znajdować się: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1)   wydzielone miejsce do składowania środków dezynfekcyjnych, zabezpieczone przed dostępem osób niepowołanych;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2)   wydzielone miejsce do składowania obornika;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3)   miejsce zapewniające właściwe warunki do przetrzymywania produktów leczniczych weterynaryjnych, zabezpieczone przed dostępem osób niepowołanych;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4)   odzież i obuwie przeznaczone tylko do obowiązkowego użycia w gospodarstwie;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5)   maty dezynfekcyjne w liczbie zapewniającej zabezpieczenie wejść i wjazdów do gospodarstwa w przypadku wystąpienia zagrożenia epizootycznego;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6)   środki dezynfekcyjne w ilości niezbędnej do przeprowadzenia doraźnej dezynfekcji.</a:t>
            </a:r>
          </a:p>
          <a:p>
            <a:r>
              <a:rPr lang="pl-PL" sz="1400" b="1" dirty="0" smtClean="0">
                <a:solidFill>
                  <a:schemeClr val="tx1"/>
                </a:solidFill>
              </a:rPr>
              <a:t>2.</a:t>
            </a:r>
            <a:r>
              <a:rPr lang="pl-PL" sz="1400" dirty="0" smtClean="0">
                <a:solidFill>
                  <a:schemeClr val="tx1"/>
                </a:solidFill>
              </a:rPr>
              <a:t> Budynki, w których utrzymywane są zwierzęta, powinny być: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1)   zabezpieczone przed dostępem zwierząt innych niż utrzymywane w gospodarstwie;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 2)   utrzymywane w czystości.</a:t>
            </a:r>
          </a:p>
          <a:p>
            <a:r>
              <a:rPr lang="pl-PL" sz="1400" b="1" dirty="0" smtClean="0">
                <a:solidFill>
                  <a:schemeClr val="tx1"/>
                </a:solidFill>
              </a:rPr>
              <a:t>3.</a:t>
            </a:r>
            <a:r>
              <a:rPr lang="pl-PL" sz="1400" dirty="0" smtClean="0">
                <a:solidFill>
                  <a:schemeClr val="tx1"/>
                </a:solidFill>
              </a:rPr>
              <a:t> Przy wejściach do budynków, w których utrzymywane są zwierzęta, powinny znajdować się tablice z napisem "Osobom nieupoważnionym wstęp wzbroniony".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 txBox="1">
            <a:spLocks/>
          </p:cNvSpPr>
          <p:nvPr/>
        </p:nvSpPr>
        <p:spPr bwMode="auto">
          <a:xfrm>
            <a:off x="107504" y="4750346"/>
            <a:ext cx="9144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 eaLnBrk="1" hangingPunct="1">
              <a:lnSpc>
                <a:spcPct val="150000"/>
              </a:lnSpc>
            </a:pPr>
            <a:r>
              <a:rPr lang="pl-PL" altLang="pl-PL" sz="3200" dirty="0">
                <a:solidFill>
                  <a:schemeClr val="tx1"/>
                </a:solidFill>
                <a:latin typeface="Bookman Old Style" pitchFamily="18" charset="0"/>
              </a:rPr>
              <a:t>Dziękuję Państwu za uwagę!</a:t>
            </a:r>
            <a:endParaRPr lang="en-GB" altLang="pl-PL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6752"/>
            <a:ext cx="5772150" cy="4057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Gwiazda 7-ramienna 3"/>
          <p:cNvSpPr/>
          <p:nvPr/>
        </p:nvSpPr>
        <p:spPr>
          <a:xfrm>
            <a:off x="539552" y="908720"/>
            <a:ext cx="3240360" cy="2520280"/>
          </a:xfrm>
          <a:prstGeom prst="star7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??PYTANIA??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4699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67544" y="332657"/>
            <a:ext cx="4104456" cy="5040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man Old Style" pitchFamily="18" charset="0"/>
              </a:rPr>
              <a:t>PODSTAWA PRAWNA</a:t>
            </a:r>
            <a:endParaRPr lang="pl-PL" altLang="pl-PL" sz="20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75466"/>
              </p:ext>
            </p:extLst>
          </p:nvPr>
        </p:nvGraphicFramePr>
        <p:xfrm>
          <a:off x="323528" y="908720"/>
          <a:ext cx="8424936" cy="522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35"/>
                <a:gridCol w="769233"/>
                <a:gridCol w="3251729"/>
                <a:gridCol w="960739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>
                          <a:latin typeface="+mj-lt"/>
                        </a:rPr>
                        <a:t>Przepisy krajowe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Dz.U.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Przepisy UE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>
                          <a:latin typeface="+mj-lt"/>
                        </a:rPr>
                        <a:t>Dz.U.UE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anchor="ctr"/>
                </a:tc>
              </a:tr>
              <a:tr h="117403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Ustawa z dnia 11 marca 2004 r. </a:t>
                      </a:r>
                      <a:r>
                        <a:rPr lang="pl-PL" sz="1500" dirty="0" smtClean="0">
                          <a:latin typeface="+mj-lt"/>
                        </a:rPr>
                        <a:t>o ochronie zdrowia zwierząt oraz zwalczaniu chorób zakaźnych zwierząt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</a:rPr>
                        <a:t>Dz.U.2014.1539 j.t.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vert="vert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Decyzja wykonawcza Komisji 2014/709/UE </a:t>
                      </a:r>
                      <a:r>
                        <a:rPr lang="pl-PL" sz="1400" dirty="0" smtClean="0">
                          <a:latin typeface="+mj-lt"/>
                        </a:rPr>
                        <a:t>z dnia 9 października 2014 r. w sprawie środków kontroli w zakresie zdrowia zwierząt w odniesieniu do afrykańskiego pomoru świń w niektórych państwach członkowskich i uchylająca decyzję wykonawczą 2014/178/UE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i="0" dirty="0" smtClean="0">
                          <a:latin typeface="+mj-lt"/>
                        </a:rPr>
                        <a:t>Dz. U. UE L Nr 295 z 11.10.2014r. , str. 63—78</a:t>
                      </a:r>
                      <a:endParaRPr lang="en-US" sz="1100" i="0" dirty="0">
                        <a:latin typeface="+mj-lt"/>
                      </a:endParaRPr>
                    </a:p>
                  </a:txBody>
                  <a:tcPr vert="vert" anchor="ctr"/>
                </a:tc>
              </a:tr>
              <a:tr h="120222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6 maja 2015 r.</a:t>
                      </a:r>
                      <a:r>
                        <a:rPr lang="pl-PL" sz="1500" dirty="0" smtClean="0">
                          <a:latin typeface="+mj-lt"/>
                        </a:rPr>
                        <a:t> w sprawie środków podejmowanych w związku z wystąpieniem afrykańskiego pomoru świń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smtClean="0">
                          <a:latin typeface="+mj-lt"/>
                        </a:rPr>
                        <a:t>Dz.U.201</a:t>
                      </a:r>
                      <a:r>
                        <a:rPr lang="pl-PL" sz="1000" b="0" smtClean="0">
                          <a:latin typeface="+mj-lt"/>
                        </a:rPr>
                        <a:t>5</a:t>
                      </a:r>
                      <a:r>
                        <a:rPr lang="en-US" sz="1000" b="0" smtClean="0">
                          <a:latin typeface="+mj-lt"/>
                        </a:rPr>
                        <a:t>.</a:t>
                      </a:r>
                      <a:r>
                        <a:rPr lang="pl-PL" sz="1000" b="0" smtClean="0">
                          <a:latin typeface="+mj-lt"/>
                        </a:rPr>
                        <a:t>711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vert="vert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102689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6 maja 2015 r. </a:t>
                      </a:r>
                      <a:r>
                        <a:rPr lang="pl-PL" sz="1500" dirty="0" smtClean="0">
                          <a:latin typeface="+mj-lt"/>
                        </a:rPr>
                        <a:t>w sprawie zwalczania afrykańskiego pomoru świń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+mj-lt"/>
                        </a:rPr>
                        <a:t>Dz.U.201</a:t>
                      </a:r>
                      <a:r>
                        <a:rPr lang="pl-PL" sz="1000" b="0" dirty="0" smtClean="0">
                          <a:latin typeface="+mj-lt"/>
                        </a:rPr>
                        <a:t>5</a:t>
                      </a:r>
                      <a:r>
                        <a:rPr lang="en-US" sz="1000" b="0" dirty="0" smtClean="0">
                          <a:latin typeface="+mj-lt"/>
                        </a:rPr>
                        <a:t>.</a:t>
                      </a:r>
                      <a:r>
                        <a:rPr lang="pl-PL" sz="1000" b="0" dirty="0" smtClean="0">
                          <a:latin typeface="+mj-lt"/>
                        </a:rPr>
                        <a:t>754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+mj-lt"/>
                        </a:rPr>
                        <a:t>Dyrektywa Rady 2002/60/WE </a:t>
                      </a:r>
                      <a:r>
                        <a:rPr lang="pl-PL" sz="1200" dirty="0" smtClean="0">
                          <a:latin typeface="+mj-lt"/>
                        </a:rPr>
                        <a:t>z dnia 27 czerwca 2002 r. ustanawiająca przepisy szczególne w celu zwalczania afrykańskiego pomoru świń oraz zmieniająca dyrektywę 92/119/EWG w zakresie choroby cieszyńskiej i afrykańskiego pomoru świń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Dz. U. UE L Nr 192 z 20.7.2002 r., str. 27-46</a:t>
                      </a:r>
                      <a:endParaRPr lang="en-US" sz="1000" i="0" dirty="0">
                        <a:latin typeface="+mj-lt"/>
                      </a:endParaRPr>
                    </a:p>
                  </a:txBody>
                  <a:tcPr vert="vert" anchor="ctr"/>
                </a:tc>
              </a:tr>
              <a:tr h="102689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21 października 2016 r. </a:t>
                      </a:r>
                      <a:r>
                        <a:rPr lang="pl-PL" sz="1500" b="0" dirty="0" smtClean="0">
                          <a:latin typeface="+mj-lt"/>
                        </a:rPr>
                        <a:t>w sprawie produkcji produktów pochodzenia zwierzęcego pochodzących z obszaru podlegającego ograniczeniom w zakresie zdrowia zwierząt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+mj-lt"/>
                        </a:rPr>
                        <a:t>Dz.U.201</a:t>
                      </a:r>
                      <a:r>
                        <a:rPr lang="pl-PL" sz="1050" b="0" dirty="0" smtClean="0">
                          <a:latin typeface="+mj-lt"/>
                        </a:rPr>
                        <a:t>6</a:t>
                      </a:r>
                      <a:r>
                        <a:rPr lang="en-US" sz="1050" b="0" dirty="0" smtClean="0">
                          <a:latin typeface="+mj-lt"/>
                        </a:rPr>
                        <a:t>.</a:t>
                      </a:r>
                      <a:r>
                        <a:rPr lang="pl-PL" sz="1050" b="0" dirty="0" smtClean="0">
                          <a:latin typeface="+mj-lt"/>
                        </a:rPr>
                        <a:t>1762</a:t>
                      </a:r>
                      <a:endParaRPr lang="en-US" sz="3200" dirty="0" smtClean="0">
                        <a:latin typeface="+mj-lt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j-lt"/>
                        </a:rPr>
                        <a:t>Dyrektywa Rady 2002/99/WE </a:t>
                      </a:r>
                      <a:r>
                        <a:rPr lang="pl-PL" sz="1200" b="0" dirty="0" smtClean="0">
                          <a:latin typeface="+mj-lt"/>
                        </a:rPr>
                        <a:t>z dnia 16 grudnia 2002 r. ustanawiająca przepisy o wymaganiach zdrowotnych dla zwierząt regulujące produkcję, przetwarzanie, dystrybucję oraz wprowadzanie produktów pochodzenia zwierzęcego przeznaczonych do spożycia przez ludzi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Dz. U. UE L Nr 18 </a:t>
                      </a:r>
                    </a:p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z 23.1.2003 r., str. 11—20</a:t>
                      </a:r>
                      <a:endParaRPr lang="en-US" sz="1000" i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100811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PODSTAWA PRAWNA</a:t>
            </a:r>
            <a:br>
              <a:rPr lang="pl-PL" altLang="pl-PL" sz="2800" dirty="0" smtClean="0">
                <a:solidFill>
                  <a:schemeClr val="tx1"/>
                </a:solidFill>
              </a:rPr>
            </a:br>
            <a:r>
              <a:rPr lang="pl-PL" altLang="pl-PL" sz="2800" dirty="0" smtClean="0">
                <a:solidFill>
                  <a:schemeClr val="tx1"/>
                </a:solidFill>
              </a:rPr>
              <a:t>„SPECUSTAWA”</a:t>
            </a:r>
            <a:endParaRPr lang="pl-PL" altLang="pl-PL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18639"/>
              </p:ext>
            </p:extLst>
          </p:nvPr>
        </p:nvGraphicFramePr>
        <p:xfrm>
          <a:off x="323528" y="1399649"/>
          <a:ext cx="8424936" cy="5115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5760640"/>
                <a:gridCol w="1800200"/>
              </a:tblGrid>
              <a:tr h="31733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>
                          <a:latin typeface="+mj-lt"/>
                        </a:rPr>
                        <a:t>Przepisy krajowe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j-lt"/>
                        </a:rPr>
                        <a:t>Dz.U.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anchor="ctr"/>
                </a:tc>
              </a:tr>
              <a:tr h="7789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Ustawa</a:t>
                      </a:r>
                      <a:r>
                        <a:rPr lang="pl-PL" sz="1500" b="1" baseline="0" dirty="0" smtClean="0">
                          <a:latin typeface="+mj-lt"/>
                        </a:rPr>
                        <a:t> z dnia 5 września 2016 r.</a:t>
                      </a:r>
                      <a:r>
                        <a:rPr lang="pl-PL" sz="1500" baseline="0" dirty="0" smtClean="0">
                          <a:latin typeface="+mj-lt"/>
                        </a:rPr>
                        <a:t> </a:t>
                      </a:r>
                      <a:r>
                        <a:rPr lang="pl-PL" sz="1600" b="0" dirty="0" smtClean="0"/>
                        <a:t>o szczególnych rozwiązaniach związanych z wystąpieniem afrykańskiego pomoru świń na terytorium Rzeczypospolitej Polskiej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Dz. U. z 2016 r. poz. 1444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i="0" dirty="0">
                        <a:latin typeface="+mj-lt"/>
                      </a:endParaRPr>
                    </a:p>
                  </a:txBody>
                  <a:tcPr anchor="ctr"/>
                </a:tc>
              </a:tr>
              <a:tr h="46699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latin typeface="+mj-lt"/>
                        </a:rPr>
                        <a:t>Przepisy wykonawcze do ww. ustawy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02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j-lt"/>
                        </a:rPr>
                        <a:t>Do</a:t>
                      </a:r>
                      <a:r>
                        <a:rPr lang="pl-PL" sz="1200" b="1" baseline="0" dirty="0" smtClean="0">
                          <a:latin typeface="+mj-lt"/>
                        </a:rPr>
                        <a:t> art. 1 ust. 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</a:t>
                      </a: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MRiRW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 dnia 19 września 2016 r. </a:t>
                      </a:r>
                      <a:r>
                        <a:rPr lang="pl-PL" sz="1600" b="0" dirty="0" smtClean="0"/>
                        <a:t>w sprawie określenia obszarów objętych nakazami, zakazami lub ograniczeniami oraz innymi środkami kontroli lub ochronnymi ustanowionymi w związku z wystąpieniem afrykańskiego pomoru świń, na których są położone gospodarstwa rolne, w których są utrzymywane świnie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0" dirty="0" smtClean="0"/>
                        <a:t>Dz. U. z 2016 r. poz. 1520</a:t>
                      </a:r>
                      <a:endParaRPr lang="en-US" sz="1000" b="0" i="0" dirty="0">
                        <a:latin typeface="+mj-lt"/>
                      </a:endParaRPr>
                    </a:p>
                  </a:txBody>
                  <a:tcPr anchor="ctr"/>
                </a:tc>
              </a:tr>
              <a:tr h="1788361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art. 4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</a:t>
                      </a: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MRiRW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 dnia 19 września 2016 r. </a:t>
                      </a:r>
                      <a:r>
                        <a:rPr lang="pl-PL" sz="1600" b="0" dirty="0" smtClean="0"/>
                        <a:t>w sprawie wymagań dotyczących produktów mięsnych oraz określenia sposobu postępowania z surowcami, które nie mogą być wykorzystane do produkcji produktów mięsnych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Dz. U. z 2016 r. poz. 1521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6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restrykcje w przemieszczaniu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8611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66688" y="1120775"/>
            <a:ext cx="88011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8613" name="pole tekstowe 2"/>
          <p:cNvSpPr txBox="1">
            <a:spLocks noChangeArrowheads="1"/>
          </p:cNvSpPr>
          <p:nvPr/>
        </p:nvSpPr>
        <p:spPr bwMode="auto">
          <a:xfrm>
            <a:off x="285750" y="1320800"/>
            <a:ext cx="8562975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800" b="1" dirty="0" smtClean="0">
                <a:solidFill>
                  <a:schemeClr val="tx1"/>
                </a:solidFill>
              </a:rPr>
              <a:t>Zasady </a:t>
            </a:r>
            <a:r>
              <a:rPr lang="pl-PL" altLang="pl-PL" sz="2800" b="1" dirty="0">
                <a:solidFill>
                  <a:schemeClr val="tx1"/>
                </a:solidFill>
              </a:rPr>
              <a:t>przemieszczania świń pomiędzy gospodarstwami i z gospodarstw położonych na obszarach objętych restrykcjami: </a:t>
            </a:r>
            <a:endParaRPr lang="pl-PL" alt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altLang="pl-PL" sz="2800" b="1" dirty="0" smtClean="0">
                <a:solidFill>
                  <a:schemeClr val="tx1"/>
                </a:solidFill>
              </a:rPr>
              <a:t>obszarze </a:t>
            </a:r>
            <a:r>
              <a:rPr lang="pl-PL" altLang="pl-PL" sz="2800" b="1" dirty="0">
                <a:solidFill>
                  <a:schemeClr val="tx1"/>
                </a:solidFill>
              </a:rPr>
              <a:t>zagrożenia </a:t>
            </a:r>
            <a:r>
              <a:rPr lang="pl-PL" altLang="pl-PL" sz="2800" b="1" dirty="0">
                <a:solidFill>
                  <a:srgbClr val="00B0F0"/>
                </a:solidFill>
              </a:rPr>
              <a:t>(niebieskim</a:t>
            </a:r>
            <a:r>
              <a:rPr lang="pl-PL" altLang="pl-PL" sz="2800" b="1" dirty="0" smtClean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pl-PL" altLang="pl-PL" sz="2800" b="1" dirty="0" smtClean="0">
                <a:solidFill>
                  <a:schemeClr val="tx1"/>
                </a:solidFill>
              </a:rPr>
              <a:t>objętym </a:t>
            </a:r>
            <a:r>
              <a:rPr lang="pl-PL" altLang="pl-PL" sz="2800" b="1" dirty="0">
                <a:solidFill>
                  <a:schemeClr val="tx1"/>
                </a:solidFill>
              </a:rPr>
              <a:t>ograniczeniami </a:t>
            </a:r>
            <a:r>
              <a:rPr lang="pl-PL" altLang="pl-PL" sz="2800" b="1" dirty="0">
                <a:solidFill>
                  <a:srgbClr val="FF0000"/>
                </a:solidFill>
              </a:rPr>
              <a:t>(czerwonym) </a:t>
            </a:r>
            <a:endParaRPr lang="pl-PL" altLang="pl-PL" sz="2800" b="1" dirty="0" smtClean="0">
              <a:solidFill>
                <a:srgbClr val="FF0000"/>
              </a:solidFill>
            </a:endParaRPr>
          </a:p>
          <a:p>
            <a:pPr algn="ctr"/>
            <a:r>
              <a:rPr lang="pl-PL" altLang="pl-PL" sz="2800" b="1" dirty="0" smtClean="0">
                <a:solidFill>
                  <a:schemeClr val="tx1"/>
                </a:solidFill>
              </a:rPr>
              <a:t>i </a:t>
            </a:r>
            <a:r>
              <a:rPr lang="pl-PL" altLang="pl-PL" sz="2800" b="1" dirty="0">
                <a:solidFill>
                  <a:schemeClr val="tx1"/>
                </a:solidFill>
              </a:rPr>
              <a:t>ochronnym </a:t>
            </a:r>
            <a:r>
              <a:rPr lang="pl-PL" altLang="pl-PL" sz="2800" b="1" dirty="0">
                <a:solidFill>
                  <a:srgbClr val="FFC000"/>
                </a:solidFill>
              </a:rPr>
              <a:t>(żółtym</a:t>
            </a:r>
            <a:r>
              <a:rPr lang="pl-PL" altLang="pl-PL" sz="2800" b="1" dirty="0" smtClean="0">
                <a:solidFill>
                  <a:srgbClr val="FFC000"/>
                </a:solidFill>
              </a:rPr>
              <a:t>)</a:t>
            </a:r>
          </a:p>
          <a:p>
            <a:pPr algn="ctr"/>
            <a:endParaRPr lang="pl-PL" altLang="pl-PL" sz="3200" b="1" dirty="0">
              <a:solidFill>
                <a:srgbClr val="FFC000"/>
              </a:solidFill>
            </a:endParaRPr>
          </a:p>
          <a:p>
            <a:pPr marL="17463" lvl="1" indent="0" algn="just">
              <a:buNone/>
            </a:pPr>
            <a:r>
              <a:rPr lang="pl-PL" altLang="pl-PL" sz="2400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Dodatkowo w przypadku wystąpienia ogniska ASF wyznacza się rozporządzeniem </a:t>
            </a:r>
            <a:r>
              <a:rPr lang="pl-PL" altLang="pl-PL" sz="2400" b="1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</a:rPr>
              <a:t>PLW</a:t>
            </a:r>
            <a:r>
              <a:rPr lang="pl-PL" altLang="pl-PL" sz="2400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, </a:t>
            </a:r>
            <a:r>
              <a:rPr lang="pl-PL" altLang="pl-PL" sz="2400" b="1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</a:rPr>
              <a:t>Wojewody </a:t>
            </a:r>
            <a:r>
              <a:rPr lang="pl-PL" altLang="pl-PL" sz="2400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lub</a:t>
            </a:r>
            <a:r>
              <a:rPr lang="pl-PL" altLang="pl-PL" sz="2400" b="1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</a:rPr>
              <a:t> Ministra Rolnictwa i Rozwoju Wsi</a:t>
            </a:r>
            <a:r>
              <a:rPr lang="pl-PL" altLang="pl-PL" sz="2400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:</a:t>
            </a:r>
          </a:p>
          <a:p>
            <a:pPr marL="748983" lvl="2" indent="-457200" algn="just">
              <a:buClrTx/>
              <a:buSzPct val="100000"/>
              <a:buFont typeface="+mj-lt"/>
              <a:buAutoNum type="alphaUcPeriod"/>
            </a:pPr>
            <a:r>
              <a:rPr lang="pl-PL" altLang="pl-PL" sz="24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Obszar zapowietrzony – 3 km wokół ogniska,</a:t>
            </a:r>
          </a:p>
          <a:p>
            <a:pPr marL="748983" lvl="2" indent="-457200" algn="just">
              <a:buClrTx/>
              <a:buSzPct val="100000"/>
              <a:buFont typeface="+mj-lt"/>
              <a:buAutoNum type="alphaUcPeriod"/>
            </a:pPr>
            <a:r>
              <a:rPr lang="pl-PL" altLang="pl-PL" sz="24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Obszar zagrożony – dodatkowe 7 km wokół </a:t>
            </a:r>
            <a:r>
              <a:rPr lang="pl-PL" altLang="pl-PL" sz="24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obszaru zapowietrzonego.</a:t>
            </a:r>
            <a:endParaRPr lang="pl-PL" altLang="pl-PL" sz="2400" u="heavy" dirty="0">
              <a:solidFill>
                <a:schemeClr val="tx1"/>
              </a:solidFill>
              <a:uFill>
                <a:solidFill>
                  <a:srgbClr val="FF66FF"/>
                </a:solidFill>
              </a:uFill>
            </a:endParaRPr>
          </a:p>
          <a:p>
            <a:pPr algn="ctr"/>
            <a:endParaRPr lang="pl-PL" altLang="pl-PL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0659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0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solidFill>
                <a:srgbClr val="000000"/>
              </a:solidFill>
            </a:endParaRPr>
          </a:p>
          <a:p>
            <a:endParaRPr lang="pl-PL" altLang="pl-PL">
              <a:solidFill>
                <a:srgbClr val="000000"/>
              </a:solidFill>
            </a:endParaRPr>
          </a:p>
          <a:p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25450" y="1000125"/>
            <a:ext cx="82931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000" dirty="0">
                <a:solidFill>
                  <a:prstClr val="black"/>
                </a:solidFill>
              </a:rPr>
              <a:t>Przemieszczanie świń z </a:t>
            </a:r>
            <a:r>
              <a:rPr lang="pl-PL" sz="2000" dirty="0" smtClean="0">
                <a:solidFill>
                  <a:prstClr val="black"/>
                </a:solidFill>
              </a:rPr>
              <a:t>gospodarstw</a:t>
            </a:r>
          </a:p>
          <a:p>
            <a:pPr>
              <a:defRPr/>
            </a:pPr>
            <a:r>
              <a:rPr lang="pl-PL" sz="2000" u="sng" dirty="0">
                <a:solidFill>
                  <a:srgbClr val="00B050"/>
                </a:solidFill>
              </a:rPr>
              <a:t>N</a:t>
            </a:r>
            <a:r>
              <a:rPr lang="pl-PL" sz="2000" u="sng" dirty="0" smtClean="0">
                <a:solidFill>
                  <a:srgbClr val="00B050"/>
                </a:solidFill>
              </a:rPr>
              <a:t>a  obszarze całego kraju </a:t>
            </a:r>
            <a:r>
              <a:rPr lang="pl-PL" sz="2000" dirty="0" smtClean="0">
                <a:solidFill>
                  <a:prstClr val="black"/>
                </a:solidFill>
              </a:rPr>
              <a:t>świnie przemieszczane z gospodarstw do miejsca położonego na terytorium RP zaopatruje się w świadectwo zdrowia wystawione przez urzędowego lekarza weterynarii na podstawie badania klinicznego świń przeprowadzonego nie wcześniej niż 24 godziny przed przemieszczeniem tych świń.</a:t>
            </a:r>
          </a:p>
          <a:p>
            <a:pPr>
              <a:defRPr/>
            </a:pPr>
            <a:endParaRPr lang="pl-PL" sz="20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Zakaz przemieszczania świń z terytorium RP poza to terytorium, chyba że świnie te pochodzą spoza obszaru ochronnego, obszaru objętego ograniczeniami i obszaru zagrożenia oraz  świnie pochodzą z gospodarstw , do których, w okresie 30 dni bezpośrednio poprzedzających przemieszczenie tych świń nie zostały wprowadzone świnie z obszarów: </a:t>
            </a:r>
            <a:r>
              <a:rPr lang="pl-PL" sz="2000" dirty="0">
                <a:solidFill>
                  <a:prstClr val="black"/>
                </a:solidFill>
              </a:rPr>
              <a:t>ochronnego, </a:t>
            </a:r>
            <a:r>
              <a:rPr lang="pl-PL" sz="2000" dirty="0" smtClean="0">
                <a:solidFill>
                  <a:prstClr val="black"/>
                </a:solidFill>
              </a:rPr>
              <a:t>objętego </a:t>
            </a:r>
            <a:r>
              <a:rPr lang="pl-PL" sz="2000" dirty="0">
                <a:solidFill>
                  <a:prstClr val="black"/>
                </a:solidFill>
              </a:rPr>
              <a:t>ograniczeniami </a:t>
            </a:r>
            <a:r>
              <a:rPr lang="pl-PL" sz="2000" dirty="0" smtClean="0">
                <a:solidFill>
                  <a:prstClr val="black"/>
                </a:solidFill>
              </a:rPr>
              <a:t>i zagrożenia. </a:t>
            </a:r>
          </a:p>
          <a:p>
            <a:pPr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Jest to ogólna zasada od której przewidziane są wyjątki !</a:t>
            </a:r>
          </a:p>
          <a:p>
            <a:pPr>
              <a:defRPr/>
            </a:pPr>
            <a:endParaRPr lang="pl-PL" sz="2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ytuł 1"/>
          <p:cNvSpPr>
            <a:spLocks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Font typeface="Arial" charset="0"/>
              <a:buNone/>
            </a:pPr>
            <a:r>
              <a:rPr lang="pl-PL" altLang="pl-PL" sz="3200" dirty="0">
                <a:solidFill>
                  <a:srgbClr val="FFFFFF"/>
                </a:solidFill>
                <a:cs typeface="Arial" charset="0"/>
              </a:rPr>
              <a:t>ASF – przemieszczanie</a:t>
            </a:r>
            <a:endParaRPr lang="en-US" altLang="pl-PL" sz="3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0659" name="Tytuł 1"/>
          <p:cNvSpPr>
            <a:spLocks/>
          </p:cNvSpPr>
          <p:nvPr/>
        </p:nvSpPr>
        <p:spPr bwMode="auto">
          <a:xfrm>
            <a:off x="9525" y="1120775"/>
            <a:ext cx="9134475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buFont typeface="Arial" charset="0"/>
              <a:buNone/>
            </a:pPr>
            <a:endParaRPr lang="en-US" altLang="pl-PL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0" name="pole tekstowe 1"/>
          <p:cNvSpPr txBox="1">
            <a:spLocks noChangeArrowheads="1"/>
          </p:cNvSpPr>
          <p:nvPr/>
        </p:nvSpPr>
        <p:spPr bwMode="auto">
          <a:xfrm>
            <a:off x="184150" y="1274763"/>
            <a:ext cx="8840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solidFill>
                <a:srgbClr val="000000"/>
              </a:solidFill>
            </a:endParaRPr>
          </a:p>
          <a:p>
            <a:endParaRPr lang="pl-PL" altLang="pl-PL">
              <a:solidFill>
                <a:srgbClr val="000000"/>
              </a:solidFill>
            </a:endParaRPr>
          </a:p>
          <a:p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25450" y="1000125"/>
            <a:ext cx="8293100" cy="54168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prstClr val="black"/>
                </a:solidFill>
              </a:rPr>
              <a:t>Dopuszcza się przemieszczanie </a:t>
            </a:r>
            <a:r>
              <a:rPr lang="pl-PL" sz="2400" dirty="0">
                <a:solidFill>
                  <a:prstClr val="black"/>
                </a:solidFill>
              </a:rPr>
              <a:t>świń z </a:t>
            </a:r>
            <a:r>
              <a:rPr lang="pl-PL" sz="2400" dirty="0" smtClean="0">
                <a:solidFill>
                  <a:prstClr val="black"/>
                </a:solidFill>
              </a:rPr>
              <a:t>gospodarstw położonych na </a:t>
            </a:r>
            <a:r>
              <a:rPr lang="pl-PL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ochronnym</a:t>
            </a:r>
            <a:r>
              <a:rPr lang="pl-PL" sz="2400" u="sng" dirty="0" smtClean="0">
                <a:solidFill>
                  <a:srgbClr val="FFC000"/>
                </a:solidFill>
              </a:rPr>
              <a:t>: </a:t>
            </a:r>
            <a:r>
              <a:rPr lang="pl-PL" sz="2400" dirty="0" smtClean="0">
                <a:solidFill>
                  <a:prstClr val="black"/>
                </a:solidFill>
              </a:rPr>
              <a:t>poza </a:t>
            </a:r>
            <a:r>
              <a:rPr lang="pl-PL" sz="2400" dirty="0">
                <a:solidFill>
                  <a:prstClr val="black"/>
                </a:solidFill>
              </a:rPr>
              <a:t>terytorium Polski </a:t>
            </a:r>
            <a:r>
              <a:rPr lang="pl-PL" sz="2400" dirty="0" smtClean="0">
                <a:solidFill>
                  <a:prstClr val="black"/>
                </a:solidFill>
              </a:rPr>
              <a:t> jeżeli świnie: </a:t>
            </a:r>
          </a:p>
          <a:p>
            <a:pPr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1. przebywały </a:t>
            </a:r>
            <a:r>
              <a:rPr lang="pl-PL" sz="2000" dirty="0">
                <a:solidFill>
                  <a:prstClr val="black"/>
                </a:solidFill>
              </a:rPr>
              <a:t>w gospodarstwie co najmniej przez 30 dni bezpośrednio </a:t>
            </a:r>
            <a:r>
              <a:rPr lang="pl-PL" sz="2000" dirty="0" smtClean="0">
                <a:solidFill>
                  <a:prstClr val="black"/>
                </a:solidFill>
              </a:rPr>
              <a:t>poprzedzających </a:t>
            </a:r>
            <a:r>
              <a:rPr lang="pl-PL" sz="2000" dirty="0">
                <a:solidFill>
                  <a:prstClr val="black"/>
                </a:solidFill>
              </a:rPr>
              <a:t>ich przemieszczenie lub od dnia urodzenia oraz w okresie co najmniej </a:t>
            </a:r>
            <a:r>
              <a:rPr lang="pl-PL" sz="2000" dirty="0" smtClean="0">
                <a:solidFill>
                  <a:prstClr val="black"/>
                </a:solidFill>
              </a:rPr>
              <a:t> 30 dni bezpośrednio </a:t>
            </a:r>
            <a:r>
              <a:rPr lang="pl-PL" sz="2000" dirty="0">
                <a:solidFill>
                  <a:prstClr val="black"/>
                </a:solidFill>
              </a:rPr>
              <a:t>poprzedzających przemieszczenie żadna świnia nie została wprowadzona do tego gospodarstwa</a:t>
            </a:r>
            <a:r>
              <a:rPr lang="pl-PL" sz="2000" b="1" dirty="0">
                <a:solidFill>
                  <a:prstClr val="black"/>
                </a:solidFill>
              </a:rPr>
              <a:t> </a:t>
            </a:r>
            <a:r>
              <a:rPr lang="pl-PL" sz="2000" dirty="0">
                <a:solidFill>
                  <a:prstClr val="black"/>
                </a:solidFill>
              </a:rPr>
              <a:t>z obszarów objętych ograniczeniami </a:t>
            </a:r>
            <a:r>
              <a:rPr lang="pl-PL" sz="2000" dirty="0" smtClean="0">
                <a:solidFill>
                  <a:prstClr val="black"/>
                </a:solidFill>
              </a:rPr>
              <a:t>lub zagrożenia</a:t>
            </a:r>
            <a:r>
              <a:rPr lang="pl-PL" sz="2000" dirty="0">
                <a:solidFill>
                  <a:prstClr val="black"/>
                </a:solidFill>
              </a:rPr>
              <a:t>;</a:t>
            </a:r>
          </a:p>
          <a:p>
            <a:pPr algn="just"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2. pochodzą </a:t>
            </a:r>
            <a:r>
              <a:rPr lang="pl-PL" sz="2000" dirty="0">
                <a:solidFill>
                  <a:prstClr val="black"/>
                </a:solidFill>
              </a:rPr>
              <a:t>z </a:t>
            </a:r>
            <a:r>
              <a:rPr lang="pl-PL" sz="2000" dirty="0" smtClean="0">
                <a:solidFill>
                  <a:prstClr val="black"/>
                </a:solidFill>
              </a:rPr>
              <a:t>gospodarstwa w którym </a:t>
            </a:r>
          </a:p>
          <a:p>
            <a:pPr marL="342900" indent="-342900" algn="just"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</a:rPr>
              <a:t>ś</a:t>
            </a:r>
            <a:r>
              <a:rPr lang="pl-PL" sz="2000" dirty="0" smtClean="0">
                <a:solidFill>
                  <a:prstClr val="black"/>
                </a:solidFill>
              </a:rPr>
              <a:t>winie są utrzymywane w zamykanych pomieszczeniach</a:t>
            </a:r>
          </a:p>
          <a:p>
            <a:pPr marL="342900" indent="-342900" algn="just"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</a:rPr>
              <a:t>m</a:t>
            </a:r>
            <a:r>
              <a:rPr lang="pl-PL" sz="2000" dirty="0" smtClean="0">
                <a:solidFill>
                  <a:prstClr val="black"/>
                </a:solidFill>
              </a:rPr>
              <a:t>ateriał wykorzystywany jako ściółka w pomieszczeniach, w których są utrzymywane świnie, jest zabezpieczony przed dostępem dzików</a:t>
            </a:r>
          </a:p>
          <a:p>
            <a:pPr marL="342900" indent="-342900" algn="just">
              <a:buAutoNum type="alphaLcParenR"/>
              <a:defRPr/>
            </a:pPr>
            <a:r>
              <a:rPr lang="pl-PL" sz="2000" dirty="0" err="1">
                <a:solidFill>
                  <a:prstClr val="black"/>
                </a:solidFill>
              </a:rPr>
              <a:t>c</a:t>
            </a:r>
            <a:r>
              <a:rPr lang="pl-PL" sz="2000" dirty="0" err="1" smtClean="0">
                <a:solidFill>
                  <a:prstClr val="black"/>
                </a:solidFill>
              </a:rPr>
              <a:t>zynnosci</a:t>
            </a:r>
            <a:r>
              <a:rPr lang="pl-PL" sz="2000" dirty="0" smtClean="0">
                <a:solidFill>
                  <a:prstClr val="black"/>
                </a:solidFill>
              </a:rPr>
              <a:t> związane z obsługą świń są wykonywane przez osoby nieuczestniczące w polowaniach na zwierzęta łowne lub odłowach takich zwierząt (72 godziny)</a:t>
            </a:r>
          </a:p>
          <a:p>
            <a:pPr marL="342900" indent="-342900" algn="just"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</a:rPr>
              <a:t>ś</a:t>
            </a:r>
            <a:r>
              <a:rPr lang="pl-PL" sz="2000" dirty="0" smtClean="0">
                <a:solidFill>
                  <a:prstClr val="black"/>
                </a:solidFill>
              </a:rPr>
              <a:t>winie chore są utrzymywane w sposób wykluczający kontakt ze świniami zdrowymi</a:t>
            </a:r>
          </a:p>
          <a:p>
            <a:pPr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20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22229</TotalTime>
  <Words>3911</Words>
  <Application>Microsoft Office PowerPoint</Application>
  <PresentationFormat>Pokaz na ekranie (4:3)</PresentationFormat>
  <Paragraphs>393</Paragraphs>
  <Slides>47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47</vt:i4>
      </vt:variant>
    </vt:vector>
  </HeadingPairs>
  <TitlesOfParts>
    <vt:vector size="50" baseType="lpstr">
      <vt:lpstr>Motyw pakietu Office</vt:lpstr>
      <vt:lpstr>Austin</vt:lpstr>
      <vt:lpstr>3_Austin</vt:lpstr>
      <vt:lpstr>Prezentacja programu PowerPoint</vt:lpstr>
      <vt:lpstr>Prezentacja programu PowerPoint</vt:lpstr>
      <vt:lpstr>Prezentacja programu PowerPoint</vt:lpstr>
      <vt:lpstr>Prezentacja programu PowerPoint</vt:lpstr>
      <vt:lpstr>PODSTAWA PRAWNA</vt:lpstr>
      <vt:lpstr>PODSTAWA PRAWNA „SPECUSTAWA”</vt:lpstr>
      <vt:lpstr>Prezentacja programu PowerPoint</vt:lpstr>
      <vt:lpstr>Prezentacja programu PowerPoint</vt:lpstr>
      <vt:lpstr>Prezentacja programu PowerPoint</vt:lpstr>
      <vt:lpstr>przemieszczanie świń z gospodarstw położonych na obszarze ochronnym: poza terytorium Polski c.d.</vt:lpstr>
      <vt:lpstr>MIĘSO WIEPRZOWE Scenariusz 1 – świnie przemieszczane z obszaru ochronnego</vt:lpstr>
      <vt:lpstr>MIĘSO POZYSKANE Z DZIKÓW obszar ochronny Dopuszcza się wysyłanie świeżego mięsa pozyskanego z dzików odstrzelonych na obszarze ochronnym oraz mięsa mielonego, surowych wyrobów mięsnych i produktów mięsnych składających się z mięsa takich dzików lub zawierających w swoim składzie takie mięso poza ten obszar do miejsca położonego na terytorium Rzeczypospolitej Polskiej po uzyskaniu ujemnego wyniku badania laboratoryjnego w kierunku afrykańskiego pomoru świń.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MIĘSO WIEPRZOWE obszar objęty ograniczeniami </vt:lpstr>
      <vt:lpstr>MIĘSO WIEPRZOWE obszar objęty ograniczeniami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MIĘSO WIEPRZOWE Scenariusz 3 – świnie przemieszczane w obszarze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A i B – świnie przemieszczane z obszaru zapowietrzonego i zagrożonego</vt:lpstr>
      <vt:lpstr>MIĘSO WIEPRZOWE Scenariusz A i B – świnie przemieszczane z obszaru zapowietrzonego i zagrożonego</vt:lpstr>
      <vt:lpstr>MIĘSO WIEPRZOWE SPECUSTAWA</vt:lpstr>
      <vt:lpstr>MIĘSO WIEPRZOWE SPECUSTAWA</vt:lpstr>
      <vt:lpstr>MIĘSO WIEPRZOWE SPECUSTAWA</vt:lpstr>
      <vt:lpstr>Rozporządzenie w sprawie środków podejmowanych w związku z wystąpieniem ASF </vt:lpstr>
      <vt:lpstr>Ustawa z dnia 23 września 2016 r.  o zmianie niektórych ustawa w celu ułatwienia zwalczania chorób zakaźnych zwierząt  (Dz. U. z 2016 poz. 1605)</vt:lpstr>
      <vt:lpstr>Identyfikacja i rejestracja świń po zmianie ustawy</vt:lpstr>
      <vt:lpstr>Identyfikacja i rejestracja świń po zmianie ustawy</vt:lpstr>
      <vt:lpstr>Identyfikacja i rejestracja świń po zmianie ustawy</vt:lpstr>
      <vt:lpstr>Identyfikacja i rejestracja świń po zmianie ustawy</vt:lpstr>
      <vt:lpstr>Identyfikacja i rejestracja świń po zmianie ustawy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ASF</dc:title>
  <dc:creator>wet-mp</dc:creator>
  <cp:lastModifiedBy>L01</cp:lastModifiedBy>
  <cp:revision>2303</cp:revision>
  <cp:lastPrinted>2016-08-22T12:17:10Z</cp:lastPrinted>
  <dcterms:modified xsi:type="dcterms:W3CDTF">2017-05-10T07:29:33Z</dcterms:modified>
</cp:coreProperties>
</file>